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333" autoAdjust="0"/>
  </p:normalViewPr>
  <p:slideViewPr>
    <p:cSldViewPr snapToGrid="0">
      <p:cViewPr varScale="1">
        <p:scale>
          <a:sx n="51" d="100"/>
          <a:sy n="51" d="100"/>
        </p:scale>
        <p:origin x="2328"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16230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28835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68654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00409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2894740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86142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5737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37006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91488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02853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80726CA-AD75-41EA-AD9D-6BF5F280DFAF}" type="datetimeFigureOut">
              <a:rPr kumimoji="1" lang="ja-JP" altLang="en-US" smtClean="0"/>
              <a:t>2020/6/12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153238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80726CA-AD75-41EA-AD9D-6BF5F280DFAF}" type="datetimeFigureOut">
              <a:rPr kumimoji="1" lang="ja-JP" altLang="en-US" smtClean="0"/>
              <a:t>2020/6/12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A351E8F-6DFB-480D-9017-96C89EE6D213}" type="slidenum">
              <a:rPr kumimoji="1" lang="ja-JP" altLang="en-US" smtClean="0"/>
              <a:t>‹#›</a:t>
            </a:fld>
            <a:endParaRPr kumimoji="1" lang="ja-JP" altLang="en-US"/>
          </a:p>
        </p:txBody>
      </p:sp>
    </p:spTree>
    <p:extLst>
      <p:ext uri="{BB962C8B-B14F-4D97-AF65-F5344CB8AC3E}">
        <p14:creationId xmlns:p14="http://schemas.microsoft.com/office/powerpoint/2010/main" val="432394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6675" y="95251"/>
            <a:ext cx="6724649" cy="971298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07C06E71-23ED-463E-AFB7-7D060A8C66E6}"/>
              </a:ext>
            </a:extLst>
          </p:cNvPr>
          <p:cNvSpPr txBox="1"/>
          <p:nvPr/>
        </p:nvSpPr>
        <p:spPr>
          <a:xfrm>
            <a:off x="188684" y="756550"/>
            <a:ext cx="6468916" cy="4149557"/>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dirty="0">
                <a:latin typeface="ＭＳ ゴシック" panose="020B0609070205080204" pitchFamily="49" charset="-128"/>
                <a:ea typeface="ＭＳ ゴシック" panose="020B0609070205080204" pitchFamily="49" charset="-128"/>
              </a:rPr>
              <a:t>利用者へご協力いただく事項</a:t>
            </a:r>
            <a:r>
              <a:rPr kumimoji="1" lang="ja-JP" altLang="en-US" dirty="0">
                <a:latin typeface="ＭＳ 明朝" panose="02020609040205080304" pitchFamily="17" charset="-128"/>
                <a:ea typeface="ＭＳ 明朝" panose="02020609040205080304" pitchFamily="17" charset="-128"/>
              </a:rPr>
              <a:t>　　　　　　　　　　　　　</a:t>
            </a:r>
            <a:endParaRPr kumimoji="1" lang="en-US" altLang="ja-JP" dirty="0">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１　</a:t>
            </a:r>
            <a:r>
              <a:rPr kumimoji="1" lang="ja-JP" altLang="ja-JP" sz="1200" dirty="0">
                <a:solidFill>
                  <a:schemeClr val="tx1"/>
                </a:solidFill>
                <a:effectLst/>
                <a:latin typeface="ＭＳ 明朝" panose="02020609040205080304" pitchFamily="17" charset="-128"/>
                <a:ea typeface="ＭＳ 明朝" panose="02020609040205080304" pitchFamily="17" charset="-128"/>
              </a:rPr>
              <a:t>体調が優れない</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身近に感染が疑われる方がいる</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渡航等による濃厚接触</a:t>
            </a:r>
            <a:r>
              <a:rPr kumimoji="1" lang="ja-JP" altLang="en-US" sz="1200" dirty="0">
                <a:solidFill>
                  <a:schemeClr val="tx1"/>
                </a:solidFill>
                <a:effectLst/>
                <a:latin typeface="ＭＳ 明朝" panose="02020609040205080304" pitchFamily="17" charset="-128"/>
                <a:ea typeface="ＭＳ 明朝" panose="02020609040205080304" pitchFamily="17" charset="-128"/>
              </a:rPr>
              <a:t>歴</a:t>
            </a:r>
            <a:r>
              <a:rPr kumimoji="1" lang="ja-JP" altLang="ja-JP" sz="1200" dirty="0">
                <a:solidFill>
                  <a:schemeClr val="tx1"/>
                </a:solidFill>
                <a:effectLst/>
                <a:latin typeface="ＭＳ 明朝" panose="02020609040205080304" pitchFamily="17" charset="-128"/>
                <a:ea typeface="ＭＳ 明朝" panose="02020609040205080304" pitchFamily="17" charset="-128"/>
              </a:rPr>
              <a:t>がある方</a:t>
            </a:r>
            <a:r>
              <a:rPr kumimoji="1" lang="en-US" altLang="ja-JP" sz="1200" baseline="30000" dirty="0">
                <a:solidFill>
                  <a:schemeClr val="tx1"/>
                </a:solidFill>
                <a:effectLst/>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はご利用をお控えください。　</a:t>
            </a:r>
            <a:endParaRPr kumimoji="1" lang="en-US" altLang="ja-JP" sz="1200" dirty="0">
              <a:latin typeface="ＭＳ 明朝" panose="02020609040205080304" pitchFamily="17" charset="-128"/>
              <a:ea typeface="ＭＳ 明朝" panose="02020609040205080304" pitchFamily="17" charset="-128"/>
            </a:endParaRPr>
          </a:p>
          <a:p>
            <a:pPr marL="639763" lvl="1" indent="-176213"/>
            <a:r>
              <a:rPr kumimoji="1" lang="en-US" altLang="ja-JP" sz="900" dirty="0">
                <a:latin typeface="ＭＳ 明朝" panose="02020609040205080304" pitchFamily="17" charset="-128"/>
                <a:ea typeface="ＭＳ 明朝" panose="02020609040205080304" pitchFamily="17" charset="-128"/>
              </a:rPr>
              <a:t>※</a:t>
            </a:r>
            <a:r>
              <a:rPr kumimoji="1" lang="ja-JP" altLang="en-US" sz="900" dirty="0">
                <a:latin typeface="ＭＳ 明朝" panose="02020609040205080304" pitchFamily="17" charset="-128"/>
                <a:ea typeface="ＭＳ 明朝" panose="02020609040205080304" pitchFamily="17" charset="-128"/>
              </a:rPr>
              <a:t>過去</a:t>
            </a:r>
            <a:r>
              <a:rPr kumimoji="1" lang="en-US" altLang="ja-JP" sz="900" dirty="0">
                <a:latin typeface="ＭＳ 明朝" panose="02020609040205080304" pitchFamily="17" charset="-128"/>
                <a:ea typeface="ＭＳ 明朝" panose="02020609040205080304" pitchFamily="17" charset="-128"/>
              </a:rPr>
              <a:t>2</a:t>
            </a:r>
            <a:r>
              <a:rPr kumimoji="1" lang="ja-JP" altLang="en-US" sz="900" dirty="0">
                <a:latin typeface="ＭＳ 明朝" panose="02020609040205080304" pitchFamily="17" charset="-128"/>
                <a:ea typeface="ＭＳ 明朝" panose="02020609040205080304" pitchFamily="17" charset="-128"/>
              </a:rPr>
              <a:t>週間以内に，政府から入国制限されている国・地域等，もしくは入国後の観察期間を必要とされている国・地域等へ渡航をしたことがある方，もしくはそれら国・地域等の在住者と濃厚接触があった方</a:t>
            </a:r>
            <a:endParaRPr lang="ja-JP" altLang="ja-JP" sz="900" dirty="0">
              <a:effectLst/>
              <a:latin typeface="ＭＳ 明朝" panose="02020609040205080304" pitchFamily="17" charset="-128"/>
              <a:ea typeface="ＭＳ 明朝" panose="02020609040205080304" pitchFamily="17" charset="-128"/>
            </a:endParaRPr>
          </a:p>
          <a:p>
            <a:pPr marL="182563" indent="-176213"/>
            <a:r>
              <a:rPr kumimoji="1" lang="ja-JP" altLang="en-US" sz="1200" dirty="0">
                <a:latin typeface="ＭＳ 明朝" panose="02020609040205080304" pitchFamily="17" charset="-128"/>
                <a:ea typeface="ＭＳ 明朝" panose="02020609040205080304" pitchFamily="17" charset="-128"/>
              </a:rPr>
              <a:t>２　</a:t>
            </a:r>
            <a:r>
              <a:rPr kumimoji="1" lang="ja-JP" altLang="ja-JP" sz="1200" dirty="0">
                <a:latin typeface="ＭＳ 明朝" panose="02020609040205080304" pitchFamily="17" charset="-128"/>
                <a:ea typeface="ＭＳ 明朝" panose="02020609040205080304" pitchFamily="17" charset="-128"/>
              </a:rPr>
              <a:t>利用</a:t>
            </a:r>
            <a:r>
              <a:rPr kumimoji="1" lang="ja-JP" altLang="en-US" sz="1200" dirty="0">
                <a:latin typeface="ＭＳ 明朝" panose="02020609040205080304" pitchFamily="17" charset="-128"/>
                <a:ea typeface="ＭＳ 明朝" panose="02020609040205080304" pitchFamily="17" charset="-128"/>
              </a:rPr>
              <a:t>者名簿及び体調チェック表の提出にご協力ください（様式は施設配付及び市ホームページ内の</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スポーツ施設使用に係るガイドライン及び利用者名簿について（新型コロナウイルス関連）</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から取得できますのでサイト内検索等ご活用ください）。</a:t>
            </a:r>
            <a:endParaRPr kumimoji="1" lang="en-US" altLang="ja-JP" sz="1200" dirty="0">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３　</a:t>
            </a:r>
            <a:r>
              <a:rPr kumimoji="1" lang="ja-JP" altLang="ja-JP" sz="1200" dirty="0">
                <a:solidFill>
                  <a:schemeClr val="tx1"/>
                </a:solidFill>
                <a:effectLst/>
                <a:latin typeface="ＭＳ 明朝" panose="02020609040205080304" pitchFamily="17" charset="-128"/>
                <a:ea typeface="ＭＳ 明朝" panose="02020609040205080304" pitchFamily="17" charset="-128"/>
              </a:rPr>
              <a:t>マスク</a:t>
            </a:r>
            <a:r>
              <a:rPr kumimoji="1" lang="ja-JP" altLang="en-US" sz="1200" dirty="0">
                <a:solidFill>
                  <a:schemeClr val="tx1"/>
                </a:solidFill>
                <a:effectLst/>
                <a:latin typeface="ＭＳ 明朝" panose="02020609040205080304" pitchFamily="17" charset="-128"/>
                <a:ea typeface="ＭＳ 明朝" panose="02020609040205080304" pitchFamily="17" charset="-128"/>
              </a:rPr>
              <a:t>は</a:t>
            </a:r>
            <a:r>
              <a:rPr kumimoji="1" lang="ja-JP" altLang="ja-JP" sz="1200" dirty="0">
                <a:solidFill>
                  <a:schemeClr val="tx1"/>
                </a:solidFill>
                <a:effectLst/>
                <a:latin typeface="ＭＳ 明朝" panose="02020609040205080304" pitchFamily="17" charset="-128"/>
                <a:ea typeface="ＭＳ 明朝" panose="02020609040205080304" pitchFamily="17" charset="-128"/>
              </a:rPr>
              <a:t>受付時</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競技を行っていない時</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会話をする時</a:t>
            </a:r>
            <a:r>
              <a:rPr kumimoji="1" lang="ja-JP" altLang="en-US" sz="1200" dirty="0">
                <a:solidFill>
                  <a:schemeClr val="tx1"/>
                </a:solidFill>
                <a:effectLst/>
                <a:latin typeface="ＭＳ 明朝" panose="02020609040205080304" pitchFamily="17" charset="-128"/>
                <a:ea typeface="ＭＳ 明朝" panose="02020609040205080304" pitchFamily="17" charset="-128"/>
              </a:rPr>
              <a:t>に着用</a:t>
            </a:r>
            <a:r>
              <a:rPr kumimoji="1" lang="ja-JP" altLang="en-US" sz="1200">
                <a:solidFill>
                  <a:schemeClr val="tx1"/>
                </a:solidFill>
                <a:effectLst/>
                <a:latin typeface="ＭＳ 明朝" panose="02020609040205080304" pitchFamily="17" charset="-128"/>
                <a:ea typeface="ＭＳ 明朝" panose="02020609040205080304" pitchFamily="17" charset="-128"/>
              </a:rPr>
              <a:t>ください</a:t>
            </a:r>
            <a:r>
              <a:rPr kumimoji="1" lang="ja-JP" altLang="en-US" sz="1200" smtClean="0">
                <a:solidFill>
                  <a:schemeClr val="tx1"/>
                </a:solidFill>
                <a:effectLst/>
                <a:latin typeface="ＭＳ 明朝" panose="02020609040205080304" pitchFamily="17" charset="-128"/>
                <a:ea typeface="ＭＳ 明朝" panose="02020609040205080304" pitchFamily="17" charset="-128"/>
              </a:rPr>
              <a:t>。</a:t>
            </a:r>
            <a:endParaRPr kumimoji="1" lang="en-US" altLang="ja-JP" sz="1200" smtClean="0">
              <a:solidFill>
                <a:schemeClr val="tx1"/>
              </a:solidFill>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smtClean="0">
                <a:latin typeface="ＭＳ 明朝" panose="02020609040205080304" pitchFamily="17" charset="-128"/>
                <a:ea typeface="ＭＳ 明朝" panose="02020609040205080304" pitchFamily="17" charset="-128"/>
              </a:rPr>
              <a:t>４</a:t>
            </a:r>
            <a:r>
              <a:rPr kumimoji="1" lang="ja-JP" altLang="en-US" sz="1200" dirty="0">
                <a:latin typeface="ＭＳ 明朝" panose="02020609040205080304" pitchFamily="17" charset="-128"/>
                <a:ea typeface="ＭＳ 明朝" panose="02020609040205080304" pitchFamily="17" charset="-128"/>
              </a:rPr>
              <a:t>　</a:t>
            </a:r>
            <a:r>
              <a:rPr kumimoji="1" lang="ja-JP" altLang="ja-JP" sz="1200" dirty="0">
                <a:solidFill>
                  <a:schemeClr val="tx1"/>
                </a:solidFill>
                <a:effectLst/>
                <a:latin typeface="ＭＳ 明朝" panose="02020609040205080304" pitchFamily="17" charset="-128"/>
                <a:ea typeface="ＭＳ 明朝" panose="02020609040205080304" pitchFamily="17" charset="-128"/>
              </a:rPr>
              <a:t>こまめな手指の手洗い</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アルコール消毒を励行ください。</a:t>
            </a:r>
            <a:endParaRPr kumimoji="1" lang="en-US" altLang="ja-JP" sz="1200" dirty="0">
              <a:solidFill>
                <a:srgbClr val="0070C0"/>
              </a:solidFill>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５</a:t>
            </a:r>
            <a:r>
              <a:rPr kumimoji="1" lang="ja-JP" altLang="en-US" sz="1200" dirty="0">
                <a:solidFill>
                  <a:schemeClr val="tx1"/>
                </a:solidFill>
                <a:effectLst/>
                <a:latin typeface="ＭＳ 明朝" panose="02020609040205080304" pitchFamily="17" charset="-128"/>
                <a:ea typeface="ＭＳ 明朝" panose="02020609040205080304" pitchFamily="17" charset="-128"/>
              </a:rPr>
              <a:t>　</a:t>
            </a:r>
            <a:r>
              <a:rPr kumimoji="1" lang="ja-JP" altLang="ja-JP" sz="1200" dirty="0">
                <a:solidFill>
                  <a:schemeClr val="tx1"/>
                </a:solidFill>
                <a:effectLst/>
                <a:latin typeface="ＭＳ 明朝" panose="02020609040205080304" pitchFamily="17" charset="-128"/>
                <a:ea typeface="ＭＳ 明朝" panose="02020609040205080304" pitchFamily="17" charset="-128"/>
              </a:rPr>
              <a:t>人と人との間隔を</a:t>
            </a:r>
            <a:r>
              <a:rPr kumimoji="1" lang="ja-JP" altLang="en-US" sz="1200" dirty="0">
                <a:solidFill>
                  <a:schemeClr val="tx1"/>
                </a:solidFill>
                <a:effectLst/>
                <a:latin typeface="ＭＳ 明朝" panose="02020609040205080304" pitchFamily="17" charset="-128"/>
                <a:ea typeface="ＭＳ 明朝" panose="02020609040205080304" pitchFamily="17" charset="-128"/>
              </a:rPr>
              <a:t>，</a:t>
            </a:r>
            <a:r>
              <a:rPr kumimoji="1" lang="ja-JP" altLang="ja-JP" sz="1200" dirty="0">
                <a:solidFill>
                  <a:schemeClr val="tx1"/>
                </a:solidFill>
                <a:effectLst/>
                <a:latin typeface="ＭＳ 明朝" panose="02020609040205080304" pitchFamily="17" charset="-128"/>
                <a:ea typeface="ＭＳ 明朝" panose="02020609040205080304" pitchFamily="17" charset="-128"/>
              </a:rPr>
              <a:t>できれば</a:t>
            </a:r>
            <a:r>
              <a:rPr kumimoji="1" lang="en-US" altLang="ja-JP" sz="1200" dirty="0">
                <a:solidFill>
                  <a:schemeClr val="tx1"/>
                </a:solidFill>
                <a:effectLst/>
                <a:latin typeface="ＭＳ 明朝" panose="02020609040205080304" pitchFamily="17" charset="-128"/>
                <a:ea typeface="ＭＳ 明朝" panose="02020609040205080304" pitchFamily="17" charset="-128"/>
              </a:rPr>
              <a:t>2</a:t>
            </a:r>
            <a:r>
              <a:rPr kumimoji="1" lang="ja-JP" altLang="ja-JP" sz="1200" dirty="0">
                <a:solidFill>
                  <a:schemeClr val="tx1"/>
                </a:solidFill>
                <a:effectLst/>
                <a:latin typeface="ＭＳ 明朝" panose="02020609040205080304" pitchFamily="17" charset="-128"/>
                <a:ea typeface="ＭＳ 明朝" panose="02020609040205080304" pitchFamily="17" charset="-128"/>
              </a:rPr>
              <a:t>ｍ以上確保してください。</a:t>
            </a:r>
            <a:endParaRPr lang="ja-JP" altLang="ja-JP" sz="1200" dirty="0">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６　</a:t>
            </a:r>
            <a:r>
              <a:rPr kumimoji="1" lang="ja-JP" altLang="ja-JP" sz="1200" dirty="0">
                <a:effectLst/>
                <a:latin typeface="ＭＳ 明朝" panose="02020609040205080304" pitchFamily="17" charset="-128"/>
                <a:ea typeface="ＭＳ 明朝" panose="02020609040205080304" pitchFamily="17" charset="-128"/>
              </a:rPr>
              <a:t>大きな声で会話や声援</a:t>
            </a:r>
            <a:r>
              <a:rPr kumimoji="1" lang="ja-JP" altLang="en-US" sz="1200" dirty="0">
                <a:effectLst/>
                <a:latin typeface="ＭＳ 明朝" panose="02020609040205080304" pitchFamily="17" charset="-128"/>
                <a:ea typeface="ＭＳ 明朝" panose="02020609040205080304" pitchFamily="17" charset="-128"/>
              </a:rPr>
              <a:t>，掛け声等</a:t>
            </a:r>
            <a:r>
              <a:rPr kumimoji="1" lang="ja-JP" altLang="ja-JP" sz="1200" dirty="0">
                <a:effectLst/>
                <a:latin typeface="ＭＳ 明朝" panose="02020609040205080304" pitchFamily="17" charset="-128"/>
                <a:ea typeface="ＭＳ 明朝" panose="02020609040205080304" pitchFamily="17" charset="-128"/>
              </a:rPr>
              <a:t>を</a:t>
            </a:r>
            <a:r>
              <a:rPr kumimoji="1" lang="ja-JP" altLang="en-US" sz="1200" dirty="0">
                <a:effectLst/>
                <a:latin typeface="ＭＳ 明朝" panose="02020609040205080304" pitchFamily="17" charset="-128"/>
                <a:ea typeface="ＭＳ 明朝" panose="02020609040205080304" pitchFamily="17" charset="-128"/>
              </a:rPr>
              <a:t>行わないで</a:t>
            </a:r>
            <a:r>
              <a:rPr kumimoji="1" lang="ja-JP" altLang="ja-JP" sz="1200" dirty="0">
                <a:effectLst/>
                <a:latin typeface="ＭＳ 明朝" panose="02020609040205080304" pitchFamily="17" charset="-128"/>
                <a:ea typeface="ＭＳ 明朝" panose="02020609040205080304" pitchFamily="17" charset="-128"/>
              </a:rPr>
              <a:t>ください。　　　　　　　　　</a:t>
            </a:r>
            <a:endParaRPr lang="ja-JP" altLang="ja-JP" sz="1200" dirty="0">
              <a:effectLst/>
              <a:latin typeface="ＭＳ 明朝" panose="02020609040205080304" pitchFamily="17" charset="-128"/>
              <a:ea typeface="ＭＳ 明朝" panose="02020609040205080304" pitchFamily="17" charset="-128"/>
            </a:endParaRPr>
          </a:p>
          <a:p>
            <a:pPr marL="182563" indent="-176213" rtl="0" eaLnBrk="1" latinLnBrk="0" hangingPunct="1"/>
            <a:r>
              <a:rPr kumimoji="1" lang="ja-JP" altLang="en-US" sz="1200" dirty="0">
                <a:latin typeface="ＭＳ 明朝" panose="02020609040205080304" pitchFamily="17" charset="-128"/>
                <a:ea typeface="ＭＳ 明朝" panose="02020609040205080304" pitchFamily="17" charset="-128"/>
              </a:rPr>
              <a:t>７　施設利用終了後</a:t>
            </a:r>
            <a:r>
              <a:rPr kumimoji="1" lang="en-US" altLang="ja-JP" sz="1200" dirty="0">
                <a:latin typeface="ＭＳ 明朝" panose="02020609040205080304" pitchFamily="17" charset="-128"/>
                <a:ea typeface="ＭＳ 明朝" panose="02020609040205080304" pitchFamily="17" charset="-128"/>
              </a:rPr>
              <a:t>2</a:t>
            </a:r>
            <a:r>
              <a:rPr kumimoji="1" lang="ja-JP" altLang="en-US" sz="1200" dirty="0">
                <a:latin typeface="ＭＳ 明朝" panose="02020609040205080304" pitchFamily="17" charset="-128"/>
                <a:ea typeface="ＭＳ 明朝" panose="02020609040205080304" pitchFamily="17" charset="-128"/>
              </a:rPr>
              <a:t>週間以内に新型コロナウイルス感染症を発症した場合，または濃厚接触者となった場合には，速やかに施設へ報告してください</a:t>
            </a:r>
            <a:r>
              <a:rPr kumimoji="1" lang="ja-JP" altLang="en-US" sz="1200" dirty="0">
                <a:effectLst/>
                <a:latin typeface="ＭＳ 明朝" panose="02020609040205080304" pitchFamily="17" charset="-128"/>
                <a:ea typeface="ＭＳ 明朝" panose="02020609040205080304" pitchFamily="17" charset="-128"/>
              </a:rPr>
              <a:t>。</a:t>
            </a:r>
            <a:r>
              <a:rPr kumimoji="1" lang="ja-JP" altLang="ja-JP" sz="1200" dirty="0">
                <a:effectLst/>
                <a:latin typeface="ＭＳ 明朝" panose="02020609040205080304" pitchFamily="17" charset="-128"/>
                <a:ea typeface="ＭＳ 明朝" panose="02020609040205080304" pitchFamily="17" charset="-128"/>
              </a:rPr>
              <a:t>　　　　　　　　</a:t>
            </a:r>
            <a:endParaRPr lang="ja-JP" altLang="ja-JP" sz="1200" dirty="0">
              <a:effectLst/>
              <a:latin typeface="ＭＳ 明朝" panose="02020609040205080304" pitchFamily="17" charset="-128"/>
              <a:ea typeface="ＭＳ 明朝" panose="02020609040205080304" pitchFamily="17" charset="-128"/>
            </a:endParaRPr>
          </a:p>
          <a:p>
            <a:pPr marL="182563" indent="-176213"/>
            <a:r>
              <a:rPr kumimoji="1" lang="ja-JP" altLang="en-US" sz="1200" smtClean="0">
                <a:latin typeface="ＭＳ 明朝" panose="02020609040205080304" pitchFamily="17" charset="-128"/>
                <a:ea typeface="ＭＳ 明朝" panose="02020609040205080304" pitchFamily="17" charset="-128"/>
              </a:rPr>
              <a:t>８　当面の間，館内での食事はご遠慮ください（水分補給は可）。</a:t>
            </a:r>
            <a:endParaRPr kumimoji="1" lang="en-US" altLang="ja-JP" sz="1200" smtClean="0">
              <a:latin typeface="ＭＳ 明朝" panose="02020609040205080304" pitchFamily="17" charset="-128"/>
              <a:ea typeface="ＭＳ 明朝" panose="02020609040205080304" pitchFamily="17" charset="-128"/>
            </a:endParaRPr>
          </a:p>
          <a:p>
            <a:pPr marL="182563" indent="-176213"/>
            <a:r>
              <a:rPr kumimoji="1" lang="ja-JP" altLang="en-US" sz="1200">
                <a:latin typeface="ＭＳ 明朝" panose="02020609040205080304" pitchFamily="17" charset="-128"/>
                <a:ea typeface="ＭＳ 明朝" panose="02020609040205080304" pitchFamily="17" charset="-128"/>
              </a:rPr>
              <a:t>９</a:t>
            </a:r>
            <a:r>
              <a:rPr kumimoji="1" lang="ja-JP" altLang="en-US" sz="1200" dirty="0">
                <a:latin typeface="ＭＳ 明朝" panose="02020609040205080304" pitchFamily="17" charset="-128"/>
                <a:ea typeface="ＭＳ 明朝" panose="02020609040205080304" pitchFamily="17" charset="-128"/>
              </a:rPr>
              <a:t>　受付は代表者のみで行い，代表者以外の方は，開始時間まで館外でお待ちください。また，利用終了後はすみやかに退館してください。</a:t>
            </a:r>
          </a:p>
          <a:p>
            <a:pPr marL="182563" indent="-176213"/>
            <a:r>
              <a:rPr kumimoji="1" lang="en-US" altLang="ja-JP" sz="1200" smtClean="0">
                <a:latin typeface="ＭＳ 明朝" panose="02020609040205080304" pitchFamily="17" charset="-128"/>
                <a:ea typeface="ＭＳ 明朝" panose="02020609040205080304" pitchFamily="17" charset="-128"/>
              </a:rPr>
              <a:t>10</a:t>
            </a:r>
            <a:r>
              <a:rPr kumimoji="1" lang="ja-JP" altLang="en-US" sz="1200">
                <a:latin typeface="ＭＳ 明朝" panose="02020609040205080304" pitchFamily="17" charset="-128"/>
                <a:ea typeface="ＭＳ 明朝" panose="02020609040205080304" pitchFamily="17" charset="-128"/>
              </a:rPr>
              <a:t>　</a:t>
            </a:r>
            <a:r>
              <a:rPr kumimoji="1" lang="ja-JP" altLang="en-US" sz="1200" smtClean="0">
                <a:latin typeface="ＭＳ 明朝" panose="02020609040205080304" pitchFamily="17" charset="-128"/>
                <a:ea typeface="ＭＳ 明朝" panose="02020609040205080304" pitchFamily="17" charset="-128"/>
              </a:rPr>
              <a:t>下記別図のとおり入口</a:t>
            </a:r>
            <a:r>
              <a:rPr kumimoji="1" lang="ja-JP" altLang="en-US" sz="1200" dirty="0">
                <a:latin typeface="ＭＳ 明朝" panose="02020609040205080304" pitchFamily="17" charset="-128"/>
                <a:ea typeface="ＭＳ 明朝" panose="02020609040205080304" pitchFamily="17" charset="-128"/>
              </a:rPr>
              <a:t>と出口を分けさせて</a:t>
            </a:r>
            <a:r>
              <a:rPr kumimoji="1" lang="ja-JP" altLang="en-US" sz="1200">
                <a:latin typeface="ＭＳ 明朝" panose="02020609040205080304" pitchFamily="17" charset="-128"/>
                <a:ea typeface="ＭＳ 明朝" panose="02020609040205080304" pitchFamily="17" charset="-128"/>
              </a:rPr>
              <a:t>いただきます</a:t>
            </a:r>
            <a:r>
              <a:rPr kumimoji="1" lang="ja-JP" altLang="en-US" sz="1200" smtClean="0">
                <a:latin typeface="ＭＳ 明朝" panose="02020609040205080304" pitchFamily="17" charset="-128"/>
                <a:ea typeface="ＭＳ 明朝" panose="02020609040205080304" pitchFamily="17" charset="-128"/>
              </a:rPr>
              <a:t>。</a:t>
            </a:r>
            <a:endParaRPr kumimoji="1" lang="en-US" altLang="ja-JP" sz="1200" dirty="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11</a:t>
            </a:r>
            <a:r>
              <a:rPr kumimoji="1" lang="ja-JP" altLang="en-US" sz="1200" dirty="0">
                <a:latin typeface="ＭＳ 明朝" panose="02020609040205080304" pitchFamily="17" charset="-128"/>
                <a:ea typeface="ＭＳ 明朝" panose="02020609040205080304" pitchFamily="17" charset="-128"/>
              </a:rPr>
              <a:t>　下駄箱の利用はできませんので各自靴袋をご用意し，管理してください。</a:t>
            </a:r>
            <a:endParaRPr kumimoji="1" lang="en-US" altLang="ja-JP" sz="1200" dirty="0">
              <a:latin typeface="ＭＳ 明朝" panose="02020609040205080304" pitchFamily="17" charset="-128"/>
              <a:ea typeface="ＭＳ 明朝" panose="02020609040205080304" pitchFamily="17" charset="-128"/>
            </a:endParaRPr>
          </a:p>
          <a:p>
            <a:pPr marL="182563" indent="-176213"/>
            <a:r>
              <a:rPr kumimoji="1" lang="en-US" altLang="ja-JP" sz="1200" smtClean="0">
                <a:latin typeface="ＭＳ 明朝" panose="02020609040205080304" pitchFamily="17" charset="-128"/>
                <a:ea typeface="ＭＳ 明朝" panose="02020609040205080304" pitchFamily="17" charset="-128"/>
              </a:rPr>
              <a:t>12</a:t>
            </a:r>
            <a:r>
              <a:rPr kumimoji="1" lang="ja-JP" altLang="en-US" sz="1200" dirty="0">
                <a:latin typeface="ＭＳ 明朝" panose="02020609040205080304" pitchFamily="17" charset="-128"/>
                <a:ea typeface="ＭＳ 明朝" panose="02020609040205080304" pitchFamily="17" charset="-128"/>
              </a:rPr>
              <a:t>　使用した卓球台，支柱及びゴール等の競技用備品について</a:t>
            </a:r>
            <a:r>
              <a:rPr kumimoji="1" lang="ja-JP" altLang="en-US" sz="1200">
                <a:latin typeface="ＭＳ 明朝" panose="02020609040205080304" pitchFamily="17" charset="-128"/>
                <a:ea typeface="ＭＳ 明朝" panose="02020609040205080304" pitchFamily="17" charset="-128"/>
              </a:rPr>
              <a:t>は</a:t>
            </a:r>
            <a:r>
              <a:rPr kumimoji="1" lang="ja-JP" altLang="en-US" sz="1200" smtClean="0">
                <a:latin typeface="ＭＳ 明朝" panose="02020609040205080304" pitchFamily="17" charset="-128"/>
                <a:ea typeface="ＭＳ 明朝" panose="02020609040205080304" pitchFamily="17" charset="-128"/>
              </a:rPr>
              <a:t>，利用後，備え付けの消毒液を使用し，各自で</a:t>
            </a:r>
            <a:r>
              <a:rPr kumimoji="1" lang="ja-JP" altLang="en-US" sz="1200" dirty="0">
                <a:latin typeface="ＭＳ 明朝" panose="02020609040205080304" pitchFamily="17" charset="-128"/>
                <a:ea typeface="ＭＳ 明朝" panose="02020609040205080304" pitchFamily="17" charset="-128"/>
              </a:rPr>
              <a:t>消毒してください。</a:t>
            </a:r>
          </a:p>
          <a:p>
            <a:pPr marL="182563" indent="-176213"/>
            <a:r>
              <a:rPr kumimoji="1" lang="en-US" altLang="ja-JP" sz="1200" smtClean="0">
                <a:latin typeface="ＭＳ 明朝" panose="02020609040205080304" pitchFamily="17" charset="-128"/>
                <a:ea typeface="ＭＳ 明朝" panose="02020609040205080304" pitchFamily="17" charset="-128"/>
              </a:rPr>
              <a:t>13</a:t>
            </a:r>
            <a:r>
              <a:rPr kumimoji="1" lang="ja-JP" altLang="en-US" sz="1200" dirty="0">
                <a:effectLst/>
                <a:latin typeface="ＭＳ 明朝" panose="02020609040205080304" pitchFamily="17" charset="-128"/>
                <a:ea typeface="ＭＳ 明朝" panose="02020609040205080304" pitchFamily="17" charset="-128"/>
              </a:rPr>
              <a:t>　その他３密の回避を徹底し，</a:t>
            </a:r>
            <a:r>
              <a:rPr kumimoji="1" lang="ja-JP" altLang="en-US" sz="1200" dirty="0">
                <a:solidFill>
                  <a:schemeClr val="tx1"/>
                </a:solidFill>
                <a:effectLst/>
                <a:latin typeface="ＭＳ 明朝" panose="02020609040205080304" pitchFamily="17" charset="-128"/>
                <a:ea typeface="ＭＳ 明朝" panose="02020609040205080304" pitchFamily="17" charset="-128"/>
              </a:rPr>
              <a:t>職員から指示があった場合にはその指示に従ってください。</a:t>
            </a:r>
            <a:r>
              <a:rPr kumimoji="1" lang="ja-JP" altLang="ja-JP" dirty="0">
                <a:solidFill>
                  <a:schemeClr val="tx1"/>
                </a:solidFill>
                <a:effectLst/>
                <a:latin typeface="ＭＳ 明朝" panose="02020609040205080304" pitchFamily="17" charset="-128"/>
                <a:ea typeface="ＭＳ 明朝" panose="02020609040205080304" pitchFamily="17" charset="-128"/>
              </a:rPr>
              <a:t>　</a:t>
            </a:r>
            <a:endParaRPr lang="ja-JP" altLang="ja-JP" dirty="0">
              <a:effectLst/>
              <a:latin typeface="ＭＳ 明朝" panose="02020609040205080304" pitchFamily="17" charset="-128"/>
              <a:ea typeface="ＭＳ 明朝" panose="02020609040205080304" pitchFamily="17" charset="-128"/>
            </a:endParaRPr>
          </a:p>
        </p:txBody>
      </p:sp>
      <p:sp>
        <p:nvSpPr>
          <p:cNvPr id="5" name="テキスト ボックス 4"/>
          <p:cNvSpPr txBox="1"/>
          <p:nvPr/>
        </p:nvSpPr>
        <p:spPr>
          <a:xfrm>
            <a:off x="390417" y="114109"/>
            <a:ext cx="6099313" cy="677108"/>
          </a:xfrm>
          <a:prstGeom prst="rect">
            <a:avLst/>
          </a:prstGeom>
          <a:noFill/>
        </p:spPr>
        <p:txBody>
          <a:bodyPr wrap="square" rtlCol="0">
            <a:spAutoFit/>
          </a:bodyPr>
          <a:lstStyle/>
          <a:p>
            <a:pPr algn="ctr"/>
            <a:r>
              <a:rPr kumimoji="1" lang="ja-JP" altLang="en-US" b="1" dirty="0">
                <a:solidFill>
                  <a:schemeClr val="bg1"/>
                </a:solidFill>
              </a:rPr>
              <a:t>柏市</a:t>
            </a:r>
            <a:r>
              <a:rPr kumimoji="1" lang="ja-JP" altLang="en-US" sz="2000" b="1" dirty="0">
                <a:solidFill>
                  <a:schemeClr val="bg1"/>
                </a:solidFill>
              </a:rPr>
              <a:t>スポーツ</a:t>
            </a:r>
            <a:r>
              <a:rPr kumimoji="1" lang="ja-JP" altLang="en-US" b="1" dirty="0">
                <a:solidFill>
                  <a:schemeClr val="bg1"/>
                </a:solidFill>
              </a:rPr>
              <a:t>施設コロナウイルス感染防止対策について</a:t>
            </a:r>
            <a:endParaRPr kumimoji="1" lang="en-US" altLang="ja-JP" b="1" dirty="0">
              <a:solidFill>
                <a:schemeClr val="bg1"/>
              </a:solidFill>
            </a:endParaRPr>
          </a:p>
          <a:p>
            <a:pPr algn="ctr"/>
            <a:r>
              <a:rPr kumimoji="1" lang="ja-JP" altLang="en-US" b="1">
                <a:solidFill>
                  <a:schemeClr val="bg1"/>
                </a:solidFill>
              </a:rPr>
              <a:t>沼南体育館　</a:t>
            </a:r>
            <a:r>
              <a:rPr kumimoji="1" lang="ja-JP" altLang="en-US" b="1" smtClean="0">
                <a:solidFill>
                  <a:schemeClr val="bg1"/>
                </a:solidFill>
              </a:rPr>
              <a:t>１面（令和</a:t>
            </a:r>
            <a:r>
              <a:rPr kumimoji="1" lang="en-US" altLang="ja-JP" b="1" smtClean="0">
                <a:solidFill>
                  <a:schemeClr val="bg1"/>
                </a:solidFill>
              </a:rPr>
              <a:t>2</a:t>
            </a:r>
            <a:r>
              <a:rPr kumimoji="1" lang="ja-JP" altLang="en-US" b="1" smtClean="0">
                <a:solidFill>
                  <a:schemeClr val="bg1"/>
                </a:solidFill>
              </a:rPr>
              <a:t>年</a:t>
            </a:r>
            <a:r>
              <a:rPr kumimoji="1" lang="en-US" altLang="ja-JP" b="1" smtClean="0">
                <a:solidFill>
                  <a:schemeClr val="bg1"/>
                </a:solidFill>
              </a:rPr>
              <a:t>6</a:t>
            </a:r>
            <a:r>
              <a:rPr kumimoji="1" lang="ja-JP" altLang="en-US" b="1" smtClean="0">
                <a:solidFill>
                  <a:schemeClr val="bg1"/>
                </a:solidFill>
              </a:rPr>
              <a:t>月</a:t>
            </a:r>
            <a:r>
              <a:rPr kumimoji="1" lang="en-US" altLang="ja-JP" b="1" smtClean="0">
                <a:solidFill>
                  <a:schemeClr val="bg1"/>
                </a:solidFill>
              </a:rPr>
              <a:t>15</a:t>
            </a:r>
            <a:r>
              <a:rPr kumimoji="1" lang="ja-JP" altLang="en-US" b="1" smtClean="0">
                <a:solidFill>
                  <a:schemeClr val="bg1"/>
                </a:solidFill>
              </a:rPr>
              <a:t>日更新）</a:t>
            </a:r>
            <a:endParaRPr kumimoji="1" lang="en-US" altLang="ja-JP" b="1" dirty="0">
              <a:solidFill>
                <a:schemeClr val="bg1"/>
              </a:solidFill>
            </a:endParaRPr>
          </a:p>
        </p:txBody>
      </p:sp>
      <p:sp>
        <p:nvSpPr>
          <p:cNvPr id="9" name="テキスト ボックス 8">
            <a:extLst>
              <a:ext uri="{FF2B5EF4-FFF2-40B4-BE49-F238E27FC236}">
                <a16:creationId xmlns:a16="http://schemas.microsoft.com/office/drawing/2014/main" id="{7604E3E7-9ACA-4CB8-A674-3C74431D7F9F}"/>
              </a:ext>
            </a:extLst>
          </p:cNvPr>
          <p:cNvSpPr txBox="1"/>
          <p:nvPr/>
        </p:nvSpPr>
        <p:spPr>
          <a:xfrm>
            <a:off x="188684" y="9287278"/>
            <a:ext cx="6469291" cy="371071"/>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Ins="0"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rtl="0" eaLnBrk="1" latinLnBrk="0" hangingPunct="1"/>
            <a:r>
              <a:rPr kumimoji="1" lang="ja-JP" altLang="en-US" sz="1800" b="1">
                <a:latin typeface="ＭＳ ゴシック" panose="020B0609070205080204" pitchFamily="49" charset="-128"/>
                <a:ea typeface="ＭＳ ゴシック" panose="020B0609070205080204" pitchFamily="49" charset="-128"/>
              </a:rPr>
              <a:t>裏面へ続く</a:t>
            </a:r>
            <a:endParaRPr kumimoji="1" lang="en-US" altLang="ja-JP" sz="1800" b="1">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a16="http://schemas.microsoft.com/office/drawing/2014/main" id="{07C06E71-23ED-463E-AFB7-7D060A8C66E6}"/>
              </a:ext>
            </a:extLst>
          </p:cNvPr>
          <p:cNvSpPr txBox="1"/>
          <p:nvPr/>
        </p:nvSpPr>
        <p:spPr>
          <a:xfrm>
            <a:off x="188684" y="4962525"/>
            <a:ext cx="6468916" cy="4174868"/>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endParaRPr lang="ja-JP" altLang="ja-JP" dirty="0">
              <a:effectLst/>
              <a:latin typeface="ＭＳ 明朝" panose="02020609040205080304" pitchFamily="17" charset="-128"/>
              <a:ea typeface="ＭＳ 明朝" panose="02020609040205080304" pitchFamily="17" charset="-128"/>
            </a:endParaRPr>
          </a:p>
        </p:txBody>
      </p:sp>
      <p:sp>
        <p:nvSpPr>
          <p:cNvPr id="2" name="テキスト ボックス 1"/>
          <p:cNvSpPr txBox="1"/>
          <p:nvPr/>
        </p:nvSpPr>
        <p:spPr>
          <a:xfrm>
            <a:off x="307181" y="5187461"/>
            <a:ext cx="1123950" cy="369332"/>
          </a:xfrm>
          <a:prstGeom prst="rect">
            <a:avLst/>
          </a:prstGeom>
          <a:noFill/>
        </p:spPr>
        <p:txBody>
          <a:bodyPr wrap="square" rtlCol="0">
            <a:spAutoFit/>
          </a:bodyPr>
          <a:lstStyle/>
          <a:p>
            <a:r>
              <a:rPr kumimoji="1" lang="en-US" altLang="ja-JP">
                <a:latin typeface="ＭＳ 明朝" panose="02020609040205080304" pitchFamily="17" charset="-128"/>
                <a:ea typeface="ＭＳ 明朝" panose="02020609040205080304" pitchFamily="17" charset="-128"/>
              </a:rPr>
              <a:t>【</a:t>
            </a:r>
            <a:r>
              <a:rPr kumimoji="1" lang="ja-JP" altLang="en-US">
                <a:latin typeface="ＭＳ 明朝" panose="02020609040205080304" pitchFamily="17" charset="-128"/>
                <a:ea typeface="ＭＳ 明朝" panose="02020609040205080304" pitchFamily="17" charset="-128"/>
              </a:rPr>
              <a:t>別図</a:t>
            </a:r>
            <a:r>
              <a:rPr kumimoji="1" lang="en-US" altLang="ja-JP">
                <a:latin typeface="ＭＳ 明朝" panose="02020609040205080304" pitchFamily="17" charset="-128"/>
                <a:ea typeface="ＭＳ 明朝" panose="02020609040205080304" pitchFamily="17" charset="-128"/>
              </a:rPr>
              <a:t>】</a:t>
            </a:r>
            <a:endParaRPr kumimoji="1" lang="ja-JP" altLang="en-US"/>
          </a:p>
        </p:txBody>
      </p:sp>
      <p:grpSp>
        <p:nvGrpSpPr>
          <p:cNvPr id="12" name="グループ化 11"/>
          <p:cNvGrpSpPr/>
          <p:nvPr/>
        </p:nvGrpSpPr>
        <p:grpSpPr>
          <a:xfrm>
            <a:off x="5096005" y="5297658"/>
            <a:ext cx="1363980" cy="361218"/>
            <a:chOff x="3215640" y="5326380"/>
            <a:chExt cx="1363980" cy="361218"/>
          </a:xfrm>
        </p:grpSpPr>
        <p:grpSp>
          <p:nvGrpSpPr>
            <p:cNvPr id="3" name="グループ化 2"/>
            <p:cNvGrpSpPr/>
            <p:nvPr/>
          </p:nvGrpSpPr>
          <p:grpSpPr>
            <a:xfrm>
              <a:off x="3215640" y="5326380"/>
              <a:ext cx="1363980" cy="361218"/>
              <a:chOff x="3215640" y="5326380"/>
              <a:chExt cx="1363980" cy="361218"/>
            </a:xfrm>
          </p:grpSpPr>
          <p:sp>
            <p:nvSpPr>
              <p:cNvPr id="7" name="テキスト ボックス 6"/>
              <p:cNvSpPr txBox="1"/>
              <p:nvPr/>
            </p:nvSpPr>
            <p:spPr>
              <a:xfrm>
                <a:off x="3519555" y="5425988"/>
                <a:ext cx="1060065" cy="261610"/>
              </a:xfrm>
              <a:prstGeom prst="rect">
                <a:avLst/>
              </a:prstGeom>
              <a:noFill/>
            </p:spPr>
            <p:txBody>
              <a:bodyPr wrap="square" rtlCol="0">
                <a:spAutoFit/>
              </a:bodyPr>
              <a:lstStyle/>
              <a:p>
                <a:r>
                  <a:rPr kumimoji="1" lang="ja-JP" altLang="en-US" sz="1100" smtClean="0"/>
                  <a:t>は利用制限中</a:t>
                </a:r>
                <a:endParaRPr kumimoji="1" lang="ja-JP" altLang="en-US" sz="1100"/>
              </a:p>
            </p:txBody>
          </p:sp>
          <p:sp>
            <p:nvSpPr>
              <p:cNvPr id="10" name="正方形/長方形 9"/>
              <p:cNvSpPr/>
              <p:nvPr/>
            </p:nvSpPr>
            <p:spPr>
              <a:xfrm>
                <a:off x="3215640" y="5326380"/>
                <a:ext cx="3429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3" name="直線コネクタ 12"/>
            <p:cNvCxnSpPr/>
            <p:nvPr/>
          </p:nvCxnSpPr>
          <p:spPr>
            <a:xfrm>
              <a:off x="3215640" y="5326380"/>
              <a:ext cx="342900" cy="304800"/>
            </a:xfrm>
            <a:prstGeom prst="line">
              <a:avLst/>
            </a:prstGeom>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flipV="1">
              <a:off x="3215640" y="5326380"/>
              <a:ext cx="342900" cy="304800"/>
            </a:xfrm>
            <a:prstGeom prst="line">
              <a:avLst/>
            </a:prstGeom>
          </p:spPr>
          <p:style>
            <a:lnRef idx="1">
              <a:schemeClr val="dk1"/>
            </a:lnRef>
            <a:fillRef idx="0">
              <a:schemeClr val="dk1"/>
            </a:fillRef>
            <a:effectRef idx="0">
              <a:schemeClr val="dk1"/>
            </a:effectRef>
            <a:fontRef idx="minor">
              <a:schemeClr val="tx1"/>
            </a:fontRef>
          </p:style>
        </p:cxnSp>
      </p:grpSp>
      <p:sp>
        <p:nvSpPr>
          <p:cNvPr id="16" name="テキスト ボックス 15"/>
          <p:cNvSpPr txBox="1"/>
          <p:nvPr/>
        </p:nvSpPr>
        <p:spPr>
          <a:xfrm>
            <a:off x="2641288" y="5404960"/>
            <a:ext cx="2454717" cy="253916"/>
          </a:xfrm>
          <a:prstGeom prst="rect">
            <a:avLst/>
          </a:prstGeom>
          <a:noFill/>
          <a:ln>
            <a:noFill/>
          </a:ln>
        </p:spPr>
        <p:txBody>
          <a:bodyPr wrap="square" rtlCol="0">
            <a:spAutoFit/>
          </a:bodyPr>
          <a:lstStyle/>
          <a:p>
            <a:r>
              <a:rPr kumimoji="1" lang="en-US" altLang="ja-JP" sz="1050" smtClean="0"/>
              <a:t>※</a:t>
            </a:r>
            <a:r>
              <a:rPr kumimoji="1" lang="ja-JP" altLang="en-US" sz="1050" smtClean="0"/>
              <a:t>２階：柔道場・剣道場・大会議室</a:t>
            </a:r>
            <a:endParaRPr kumimoji="1" lang="ja-JP" altLang="en-US" sz="1050"/>
          </a:p>
        </p:txBody>
      </p:sp>
      <p:pic>
        <p:nvPicPr>
          <p:cNvPr id="15" name="図 14"/>
          <p:cNvPicPr>
            <a:picLocks noChangeAspect="1"/>
          </p:cNvPicPr>
          <p:nvPr/>
        </p:nvPicPr>
        <p:blipFill>
          <a:blip r:embed="rId2"/>
          <a:stretch>
            <a:fillRect/>
          </a:stretch>
        </p:blipFill>
        <p:spPr>
          <a:xfrm>
            <a:off x="307181" y="5518728"/>
            <a:ext cx="6278283" cy="3406197"/>
          </a:xfrm>
          <a:prstGeom prst="rect">
            <a:avLst/>
          </a:prstGeom>
        </p:spPr>
      </p:pic>
    </p:spTree>
    <p:extLst>
      <p:ext uri="{BB962C8B-B14F-4D97-AF65-F5344CB8AC3E}">
        <p14:creationId xmlns:p14="http://schemas.microsoft.com/office/powerpoint/2010/main" val="116667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6675" y="95251"/>
            <a:ext cx="6724649" cy="971298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59504" y="95251"/>
            <a:ext cx="6099313" cy="954107"/>
          </a:xfrm>
          <a:prstGeom prst="rect">
            <a:avLst/>
          </a:prstGeom>
          <a:noFill/>
        </p:spPr>
        <p:txBody>
          <a:bodyPr wrap="square" rtlCol="0">
            <a:spAutoFit/>
          </a:bodyPr>
          <a:lstStyle/>
          <a:p>
            <a:r>
              <a:rPr kumimoji="1" lang="ja-JP" altLang="en-US" b="1" dirty="0">
                <a:solidFill>
                  <a:schemeClr val="bg1"/>
                </a:solidFill>
              </a:rPr>
              <a:t>柏市</a:t>
            </a:r>
            <a:r>
              <a:rPr kumimoji="1" lang="ja-JP" altLang="en-US" sz="2000" b="1" dirty="0">
                <a:solidFill>
                  <a:schemeClr val="bg1"/>
                </a:solidFill>
              </a:rPr>
              <a:t>スポーツ</a:t>
            </a:r>
            <a:r>
              <a:rPr kumimoji="1" lang="ja-JP" altLang="en-US" b="1" dirty="0">
                <a:solidFill>
                  <a:schemeClr val="bg1"/>
                </a:solidFill>
              </a:rPr>
              <a:t>施設コロナウイルス感染防止対策について</a:t>
            </a:r>
            <a:endParaRPr kumimoji="1" lang="en-US" altLang="ja-JP" b="1" dirty="0">
              <a:solidFill>
                <a:schemeClr val="bg1"/>
              </a:solidFill>
            </a:endParaRPr>
          </a:p>
          <a:p>
            <a:pPr algn="ctr"/>
            <a:r>
              <a:rPr kumimoji="1" lang="ja-JP" altLang="en-US" b="1">
                <a:solidFill>
                  <a:schemeClr val="bg1"/>
                </a:solidFill>
              </a:rPr>
              <a:t>沼南体育館　２面（令和</a:t>
            </a:r>
            <a:r>
              <a:rPr kumimoji="1" lang="en-US" altLang="ja-JP" b="1">
                <a:solidFill>
                  <a:schemeClr val="bg1"/>
                </a:solidFill>
              </a:rPr>
              <a:t>2</a:t>
            </a:r>
            <a:r>
              <a:rPr kumimoji="1" lang="ja-JP" altLang="en-US" b="1">
                <a:solidFill>
                  <a:schemeClr val="bg1"/>
                </a:solidFill>
              </a:rPr>
              <a:t>年</a:t>
            </a:r>
            <a:r>
              <a:rPr kumimoji="1" lang="en-US" altLang="ja-JP" b="1">
                <a:solidFill>
                  <a:schemeClr val="bg1"/>
                </a:solidFill>
              </a:rPr>
              <a:t>6</a:t>
            </a:r>
            <a:r>
              <a:rPr kumimoji="1" lang="ja-JP" altLang="en-US" b="1">
                <a:solidFill>
                  <a:schemeClr val="bg1"/>
                </a:solidFill>
              </a:rPr>
              <a:t>月</a:t>
            </a:r>
            <a:r>
              <a:rPr kumimoji="1" lang="en-US" altLang="ja-JP" b="1">
                <a:solidFill>
                  <a:schemeClr val="bg1"/>
                </a:solidFill>
              </a:rPr>
              <a:t>15</a:t>
            </a:r>
            <a:r>
              <a:rPr kumimoji="1" lang="ja-JP" altLang="en-US" b="1" smtClean="0">
                <a:solidFill>
                  <a:schemeClr val="bg1"/>
                </a:solidFill>
              </a:rPr>
              <a:t>日更新）</a:t>
            </a:r>
            <a:endParaRPr kumimoji="1" lang="en-US" altLang="ja-JP" b="1">
              <a:solidFill>
                <a:schemeClr val="bg1"/>
              </a:solidFill>
            </a:endParaRPr>
          </a:p>
          <a:p>
            <a:pPr algn="ctr"/>
            <a:endParaRPr kumimoji="1" lang="en-US" altLang="ja-JP" b="1" dirty="0">
              <a:solidFill>
                <a:schemeClr val="bg1"/>
              </a:solidFill>
            </a:endParaRPr>
          </a:p>
        </p:txBody>
      </p:sp>
      <p:sp>
        <p:nvSpPr>
          <p:cNvPr id="11" name="テキスト ボックス 7">
            <a:extLst>
              <a:ext uri="{FF2B5EF4-FFF2-40B4-BE49-F238E27FC236}">
                <a16:creationId xmlns:a16="http://schemas.microsoft.com/office/drawing/2014/main" id="{7604E3E7-9ACA-4CB8-A674-3C74431D7F9F}"/>
              </a:ext>
            </a:extLst>
          </p:cNvPr>
          <p:cNvSpPr txBox="1"/>
          <p:nvPr/>
        </p:nvSpPr>
        <p:spPr>
          <a:xfrm>
            <a:off x="188925" y="9113841"/>
            <a:ext cx="6468916" cy="553092"/>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a:latin typeface="ＭＳ 明朝" panose="02020609040205080304" pitchFamily="17" charset="-128"/>
                <a:ea typeface="ＭＳ 明朝" panose="02020609040205080304" pitchFamily="17" charset="-128"/>
              </a:rPr>
              <a:t>　</a:t>
            </a:r>
            <a:r>
              <a:rPr kumimoji="1" lang="ja-JP" altLang="en-US" sz="1600" b="1">
                <a:latin typeface="ＭＳ 明朝" panose="02020609040205080304" pitchFamily="17" charset="-128"/>
                <a:ea typeface="ＭＳ 明朝" panose="02020609040205080304" pitchFamily="17" charset="-128"/>
              </a:rPr>
              <a:t>柏市スポーツ施設指定管理者　協栄・アシックスグループ</a:t>
            </a:r>
            <a:endParaRPr kumimoji="1" lang="en-US" altLang="ja-JP" sz="1600" b="1">
              <a:latin typeface="ＭＳ 明朝" panose="02020609040205080304" pitchFamily="17" charset="-128"/>
              <a:ea typeface="ＭＳ 明朝" panose="02020609040205080304" pitchFamily="17" charset="-128"/>
            </a:endParaRPr>
          </a:p>
          <a:p>
            <a:pPr rtl="0" eaLnBrk="1" latinLnBrk="0" hangingPunct="1"/>
            <a:r>
              <a:rPr kumimoji="1" lang="ja-JP" altLang="en-US" sz="1600" b="1">
                <a:latin typeface="ＭＳ 明朝" panose="02020609040205080304" pitchFamily="17" charset="-128"/>
                <a:ea typeface="ＭＳ 明朝" panose="02020609040205080304" pitchFamily="17" charset="-128"/>
              </a:rPr>
              <a:t>　柏市地域づくり推進部スポーツ課</a:t>
            </a:r>
            <a:endParaRPr lang="ja-JP" altLang="ja-JP" sz="1600" b="1">
              <a:effectLst/>
              <a:latin typeface="ＭＳ 明朝" panose="02020609040205080304" pitchFamily="17" charset="-128"/>
              <a:ea typeface="ＭＳ 明朝" panose="02020609040205080304" pitchFamily="17" charset="-128"/>
            </a:endParaRPr>
          </a:p>
        </p:txBody>
      </p:sp>
      <p:sp>
        <p:nvSpPr>
          <p:cNvPr id="38" name="テキスト ボックス 37">
            <a:extLst>
              <a:ext uri="{FF2B5EF4-FFF2-40B4-BE49-F238E27FC236}">
                <a16:creationId xmlns:a16="http://schemas.microsoft.com/office/drawing/2014/main" id="{7604E3E7-9ACA-4CB8-A674-3C74431D7F9F}"/>
              </a:ext>
            </a:extLst>
          </p:cNvPr>
          <p:cNvSpPr txBox="1"/>
          <p:nvPr/>
        </p:nvSpPr>
        <p:spPr>
          <a:xfrm>
            <a:off x="188924" y="3276606"/>
            <a:ext cx="6469291" cy="4512176"/>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Ins="0"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dirty="0">
                <a:solidFill>
                  <a:schemeClr val="tx1"/>
                </a:solidFill>
                <a:effectLst/>
                <a:latin typeface="ＭＳ ゴシック" panose="020B0609070205080204" pitchFamily="49" charset="-128"/>
                <a:ea typeface="ＭＳ ゴシック" panose="020B0609070205080204" pitchFamily="49" charset="-128"/>
              </a:rPr>
              <a:t>施設利用にあたっての制限事項</a:t>
            </a:r>
            <a:endParaRPr kumimoji="1" lang="en-US" altLang="ja-JP" sz="1200" dirty="0">
              <a:solidFill>
                <a:schemeClr val="tx1"/>
              </a:solidFill>
              <a:effectLst/>
              <a:latin typeface="ＭＳ 明朝" panose="02020609040205080304" pitchFamily="17" charset="-128"/>
              <a:ea typeface="ＭＳ 明朝" panose="02020609040205080304" pitchFamily="17" charset="-128"/>
            </a:endParaRPr>
          </a:p>
          <a:p>
            <a:pPr rtl="0" eaLnBrk="1" latinLnBrk="0" hangingPunct="1"/>
            <a:r>
              <a:rPr kumimoji="1" lang="ja-JP" altLang="en-US" sz="1200" dirty="0">
                <a:latin typeface="ＭＳ 明朝" panose="02020609040205080304" pitchFamily="17" charset="-128"/>
                <a:ea typeface="ＭＳ 明朝" panose="02020609040205080304" pitchFamily="17" charset="-128"/>
              </a:rPr>
              <a:t>１</a:t>
            </a:r>
            <a:r>
              <a:rPr kumimoji="1" lang="ja-JP" altLang="en-US" sz="1200" dirty="0">
                <a:solidFill>
                  <a:schemeClr val="tx1"/>
                </a:solidFill>
                <a:effectLst/>
                <a:latin typeface="ＭＳ 明朝" panose="02020609040205080304" pitchFamily="17" charset="-128"/>
                <a:ea typeface="ＭＳ 明朝" panose="02020609040205080304" pitchFamily="17" charset="-128"/>
              </a:rPr>
              <a:t>　</a:t>
            </a:r>
            <a:r>
              <a:rPr kumimoji="1" lang="ja-JP" altLang="ja-JP" sz="1200" dirty="0">
                <a:solidFill>
                  <a:schemeClr val="tx1"/>
                </a:solidFill>
                <a:effectLst/>
                <a:latin typeface="ＭＳ 明朝" panose="02020609040205080304" pitchFamily="17" charset="-128"/>
                <a:ea typeface="ＭＳ 明朝" panose="02020609040205080304" pitchFamily="17" charset="-128"/>
              </a:rPr>
              <a:t>入場はプレイヤー</a:t>
            </a:r>
            <a:r>
              <a:rPr kumimoji="1" lang="ja-JP" altLang="en-US" sz="1200" dirty="0">
                <a:latin typeface="ＭＳ 明朝" panose="02020609040205080304" pitchFamily="17" charset="-128"/>
                <a:ea typeface="ＭＳ 明朝" panose="02020609040205080304" pitchFamily="17" charset="-128"/>
              </a:rPr>
              <a:t>のみとしてください。</a:t>
            </a:r>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r>
              <a:rPr kumimoji="1" lang="ja-JP" altLang="en-US" sz="1200">
                <a:latin typeface="ＭＳ 明朝" panose="02020609040205080304" pitchFamily="17" charset="-128"/>
                <a:ea typeface="ＭＳ 明朝" panose="02020609040205080304" pitchFamily="17" charset="-128"/>
              </a:rPr>
              <a:t>２</a:t>
            </a:r>
            <a:r>
              <a:rPr kumimoji="1" lang="ja-JP" altLang="en-US" sz="1200" smtClean="0">
                <a:latin typeface="ＭＳ 明朝" panose="02020609040205080304" pitchFamily="17" charset="-128"/>
                <a:ea typeface="ＭＳ 明朝" panose="02020609040205080304" pitchFamily="17" charset="-128"/>
              </a:rPr>
              <a:t>　下記のとおり</a:t>
            </a:r>
            <a:r>
              <a:rPr kumimoji="1" lang="ja-JP" altLang="en-US" sz="1200" smtClean="0">
                <a:solidFill>
                  <a:schemeClr val="tx1"/>
                </a:solidFill>
                <a:effectLst/>
                <a:latin typeface="ＭＳ 明朝" panose="02020609040205080304" pitchFamily="17" charset="-128"/>
                <a:ea typeface="ＭＳ 明朝" panose="02020609040205080304" pitchFamily="17" charset="-128"/>
              </a:rPr>
              <a:t>人数制限を行います。</a:t>
            </a:r>
            <a:endParaRPr kumimoji="1" lang="en-US" altLang="ja-JP" sz="1200" smtClean="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pPr rtl="0" eaLnBrk="1" latinLnBrk="0" hangingPunct="1"/>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３　次のものを当面</a:t>
            </a:r>
            <a:r>
              <a:rPr kumimoji="1" lang="ja-JP" altLang="en-US" sz="1200">
                <a:latin typeface="ＭＳ 明朝" panose="02020609040205080304" pitchFamily="17" charset="-128"/>
                <a:ea typeface="ＭＳ 明朝" panose="02020609040205080304" pitchFamily="17" charset="-128"/>
              </a:rPr>
              <a:t>の</a:t>
            </a:r>
            <a:r>
              <a:rPr kumimoji="1" lang="ja-JP" altLang="en-US" sz="1200" smtClean="0">
                <a:latin typeface="ＭＳ 明朝" panose="02020609040205080304" pitchFamily="17" charset="-128"/>
                <a:ea typeface="ＭＳ 明朝" panose="02020609040205080304" pitchFamily="17" charset="-128"/>
              </a:rPr>
              <a:t>間使用</a:t>
            </a:r>
            <a:r>
              <a:rPr kumimoji="1" lang="ja-JP" altLang="en-US" sz="1200" dirty="0">
                <a:latin typeface="ＭＳ 明朝" panose="02020609040205080304" pitchFamily="17" charset="-128"/>
                <a:ea typeface="ＭＳ 明朝" panose="02020609040205080304" pitchFamily="17" charset="-128"/>
              </a:rPr>
              <a:t>不可とします。</a:t>
            </a:r>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a:p>
            <a:pPr marL="266700" indent="-266700"/>
            <a:r>
              <a:rPr kumimoji="1" lang="ja-JP" altLang="en-US" sz="1200" dirty="0">
                <a:latin typeface="ＭＳ 明朝" panose="02020609040205080304" pitchFamily="17" charset="-128"/>
                <a:ea typeface="ＭＳ 明朝" panose="02020609040205080304" pitchFamily="17" charset="-128"/>
              </a:rPr>
              <a:t>　　</a:t>
            </a:r>
            <a:endParaRPr lang="en-US" altLang="ja-JP" sz="1200" dirty="0">
              <a:latin typeface="ＭＳ 明朝" panose="02020609040205080304" pitchFamily="17" charset="-128"/>
              <a:ea typeface="ＭＳ 明朝" panose="02020609040205080304" pitchFamily="17" charset="-128"/>
            </a:endParaRPr>
          </a:p>
          <a:p>
            <a:pPr marL="266700" indent="-266700"/>
            <a:r>
              <a:rPr kumimoji="1" lang="ja-JP" altLang="en-US" sz="1200" dirty="0">
                <a:latin typeface="ＭＳ 明朝" panose="02020609040205080304" pitchFamily="17" charset="-128"/>
                <a:ea typeface="ＭＳ 明朝" panose="02020609040205080304" pitchFamily="17" charset="-128"/>
              </a:rPr>
              <a:t>４　その他以下のとおり運用させていただきます。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(1) </a:t>
            </a:r>
            <a:r>
              <a:rPr kumimoji="1" lang="ja-JP" altLang="en-US" sz="1200" dirty="0">
                <a:latin typeface="ＭＳ 明朝" panose="02020609040205080304" pitchFamily="17" charset="-128"/>
                <a:ea typeface="ＭＳ 明朝" panose="02020609040205080304" pitchFamily="17" charset="-128"/>
              </a:rPr>
              <a:t>他の利用者の競技用具には極力触れないでください。</a:t>
            </a:r>
            <a:endParaRPr kumimoji="1" lang="en-US" altLang="ja-JP" sz="1200" dirty="0">
              <a:latin typeface="ＭＳ 明朝" panose="02020609040205080304" pitchFamily="17" charset="-128"/>
              <a:ea typeface="ＭＳ 明朝" panose="02020609040205080304" pitchFamily="17" charset="-128"/>
            </a:endParaRPr>
          </a:p>
          <a:p>
            <a:r>
              <a:rPr kumimoji="1" lang="ja-JP" altLang="ja-JP"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(2) </a:t>
            </a:r>
            <a:r>
              <a:rPr kumimoji="1" lang="ja-JP" altLang="en-US" sz="1200" dirty="0">
                <a:latin typeface="ＭＳ 明朝" panose="02020609040205080304" pitchFamily="17" charset="-128"/>
                <a:ea typeface="ＭＳ 明朝" panose="02020609040205080304" pitchFamily="17" charset="-128"/>
              </a:rPr>
              <a:t>利用者間で濃厚接触になり得る稽古はご遠慮ください。</a:t>
            </a:r>
            <a:endParaRPr kumimoji="1" lang="en-US" altLang="ja-JP" sz="1200" dirty="0">
              <a:latin typeface="ＭＳ 明朝" panose="02020609040205080304" pitchFamily="17" charset="-128"/>
              <a:ea typeface="ＭＳ 明朝" panose="02020609040205080304" pitchFamily="17" charset="-128"/>
            </a:endParaRPr>
          </a:p>
          <a:p>
            <a:pPr marL="266700" indent="-266700"/>
            <a:r>
              <a:rPr kumimoji="1" lang="en-US" altLang="ja-JP" sz="1200" dirty="0">
                <a:latin typeface="ＭＳ 明朝" panose="02020609040205080304" pitchFamily="17" charset="-128"/>
                <a:ea typeface="ＭＳ 明朝" panose="02020609040205080304" pitchFamily="17" charset="-128"/>
              </a:rPr>
              <a:t> </a:t>
            </a:r>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(3) </a:t>
            </a:r>
            <a:r>
              <a:rPr kumimoji="1" lang="ja-JP" altLang="en-US" sz="1200" dirty="0">
                <a:latin typeface="ＭＳ 明朝" panose="02020609040205080304" pitchFamily="17" charset="-128"/>
                <a:ea typeface="ＭＳ 明朝" panose="02020609040205080304" pitchFamily="17" charset="-128"/>
              </a:rPr>
              <a:t>部活動等多人数が集まる際は特にソーシャルディスタンスを意識するようお願いします。</a:t>
            </a:r>
            <a:endParaRPr kumimoji="1" lang="en-US" altLang="ja-JP" sz="1200" dirty="0">
              <a:latin typeface="ＭＳ 明朝" panose="02020609040205080304" pitchFamily="17" charset="-128"/>
              <a:ea typeface="ＭＳ 明朝" panose="02020609040205080304" pitchFamily="17" charset="-128"/>
            </a:endParaRPr>
          </a:p>
          <a:p>
            <a:pPr marL="258763" indent="-258763"/>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(4)</a:t>
            </a:r>
            <a:r>
              <a:rPr kumimoji="1" lang="ja-JP" altLang="en-US" sz="1200" dirty="0">
                <a:latin typeface="ＭＳ 明朝" panose="02020609040205080304" pitchFamily="17" charset="-128"/>
                <a:ea typeface="ＭＳ 明朝" panose="02020609040205080304" pitchFamily="17" charset="-128"/>
              </a:rPr>
              <a:t> 大会等</a:t>
            </a:r>
            <a:r>
              <a:rPr kumimoji="1" lang="ja-JP" altLang="en-US" sz="1200">
                <a:latin typeface="ＭＳ 明朝" panose="02020609040205080304" pitchFamily="17" charset="-128"/>
                <a:ea typeface="ＭＳ 明朝" panose="02020609040205080304" pitchFamily="17" charset="-128"/>
              </a:rPr>
              <a:t>に</a:t>
            </a:r>
            <a:r>
              <a:rPr kumimoji="1" lang="ja-JP" altLang="en-US" sz="1200" smtClean="0">
                <a:latin typeface="ＭＳ 明朝" panose="02020609040205080304" pitchFamily="17" charset="-128"/>
                <a:ea typeface="ＭＳ 明朝" panose="02020609040205080304" pitchFamily="17" charset="-128"/>
              </a:rPr>
              <a:t>ついて，</a:t>
            </a:r>
            <a:r>
              <a:rPr kumimoji="1" lang="en-US" altLang="ja-JP" sz="1200" smtClean="0">
                <a:latin typeface="ＭＳ 明朝" panose="02020609040205080304" pitchFamily="17" charset="-128"/>
                <a:ea typeface="ＭＳ 明朝" panose="02020609040205080304" pitchFamily="17" charset="-128"/>
              </a:rPr>
              <a:t>6</a:t>
            </a:r>
            <a:r>
              <a:rPr kumimoji="1" lang="ja-JP" altLang="en-US" sz="1200" smtClean="0">
                <a:latin typeface="ＭＳ 明朝" panose="02020609040205080304" pitchFamily="17" charset="-128"/>
                <a:ea typeface="ＭＳ 明朝" panose="02020609040205080304" pitchFamily="17" charset="-128"/>
              </a:rPr>
              <a:t>月中は利用できません。</a:t>
            </a:r>
            <a:endParaRPr kumimoji="1" lang="en-US" altLang="ja-JP" sz="1200" smtClean="0">
              <a:latin typeface="ＭＳ 明朝" panose="02020609040205080304" pitchFamily="17" charset="-128"/>
              <a:ea typeface="ＭＳ 明朝" panose="02020609040205080304" pitchFamily="17" charset="-128"/>
            </a:endParaRPr>
          </a:p>
        </p:txBody>
      </p:sp>
      <p:sp>
        <p:nvSpPr>
          <p:cNvPr id="8" name="テキスト ボックス 7">
            <a:extLst>
              <a:ext uri="{FF2B5EF4-FFF2-40B4-BE49-F238E27FC236}">
                <a16:creationId xmlns:a16="http://schemas.microsoft.com/office/drawing/2014/main" id="{7604E3E7-9ACA-4CB8-A674-3C74431D7F9F}"/>
              </a:ext>
            </a:extLst>
          </p:cNvPr>
          <p:cNvSpPr txBox="1"/>
          <p:nvPr/>
        </p:nvSpPr>
        <p:spPr>
          <a:xfrm>
            <a:off x="188925" y="8004705"/>
            <a:ext cx="6468916" cy="914931"/>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177800" indent="-177800"/>
            <a:r>
              <a:rPr lang="ja-JP" altLang="en-US" sz="1200">
                <a:latin typeface="ＭＳ 明朝" panose="02020609040205080304" pitchFamily="17" charset="-128"/>
                <a:ea typeface="ＭＳ 明朝" panose="02020609040205080304" pitchFamily="17" charset="-128"/>
              </a:rPr>
              <a:t>・スタッフの指示及び上記の事項を遵守していただけない場合については，他の利用者の安全を確保する等の観点から施設管理者より施設の予約取り消し及び途中退場を求めます。</a:t>
            </a:r>
            <a:endParaRPr lang="en-US" altLang="ja-JP" sz="1200">
              <a:latin typeface="ＭＳ 明朝" panose="02020609040205080304" pitchFamily="17" charset="-128"/>
              <a:ea typeface="ＭＳ 明朝" panose="02020609040205080304" pitchFamily="17" charset="-128"/>
            </a:endParaRPr>
          </a:p>
          <a:p>
            <a:pPr marL="177800" indent="-177800"/>
            <a:r>
              <a:rPr lang="ja-JP" altLang="en-US" sz="1200">
                <a:latin typeface="ＭＳ 明朝" panose="02020609040205080304" pitchFamily="17" charset="-128"/>
                <a:ea typeface="ＭＳ 明朝" panose="02020609040205080304" pitchFamily="17" charset="-128"/>
              </a:rPr>
              <a:t>・施設利用者に感染者が出た場合は，施設を一時休場することがあります。</a:t>
            </a:r>
            <a:endParaRPr lang="en-US" altLang="ja-JP" sz="1200">
              <a:latin typeface="ＭＳ 明朝" panose="02020609040205080304" pitchFamily="17" charset="-128"/>
              <a:ea typeface="ＭＳ 明朝" panose="02020609040205080304" pitchFamily="17" charset="-128"/>
            </a:endParaRPr>
          </a:p>
          <a:p>
            <a:pPr marL="177800" indent="-177800"/>
            <a:r>
              <a:rPr lang="ja-JP" altLang="en-US" sz="1200">
                <a:latin typeface="ＭＳ 明朝" panose="02020609040205080304" pitchFamily="17" charset="-128"/>
                <a:ea typeface="ＭＳ 明朝" panose="02020609040205080304" pitchFamily="17" charset="-128"/>
              </a:rPr>
              <a:t>・今後の社会情勢等により，当事項は変更することがあります。</a:t>
            </a:r>
            <a:endParaRPr lang="ja-JP" altLang="ja-JP" sz="1200">
              <a:latin typeface="ＭＳ 明朝" panose="02020609040205080304" pitchFamily="17" charset="-128"/>
              <a:ea typeface="ＭＳ 明朝" panose="02020609040205080304" pitchFamily="17" charset="-128"/>
            </a:endParaRPr>
          </a:p>
          <a:p>
            <a:r>
              <a:rPr kumimoji="1" lang="ja-JP" altLang="ja-JP" sz="900">
                <a:latin typeface="ＭＳ 明朝" panose="02020609040205080304" pitchFamily="17" charset="-128"/>
                <a:ea typeface="ＭＳ 明朝" panose="02020609040205080304" pitchFamily="17" charset="-128"/>
              </a:rPr>
              <a:t>　　　　　　　　　　　　　　　　　　　　　　　　　　　　　　　　　　　　　　　　</a:t>
            </a:r>
            <a:endParaRPr lang="ja-JP" altLang="ja-JP" sz="1200" b="1">
              <a:effectLst/>
              <a:latin typeface="ＭＳ 明朝" panose="02020609040205080304" pitchFamily="17" charset="-128"/>
              <a:ea typeface="ＭＳ 明朝" panose="02020609040205080304" pitchFamily="17" charset="-128"/>
            </a:endParaRPr>
          </a:p>
        </p:txBody>
      </p:sp>
      <p:sp>
        <p:nvSpPr>
          <p:cNvPr id="39" name="テキスト ボックス 38">
            <a:extLst>
              <a:ext uri="{FF2B5EF4-FFF2-40B4-BE49-F238E27FC236}">
                <a16:creationId xmlns:a16="http://schemas.microsoft.com/office/drawing/2014/main" id="{7604E3E7-9ACA-4CB8-A674-3C74431D7F9F}"/>
              </a:ext>
            </a:extLst>
          </p:cNvPr>
          <p:cNvSpPr txBox="1"/>
          <p:nvPr/>
        </p:nvSpPr>
        <p:spPr>
          <a:xfrm>
            <a:off x="188924" y="772359"/>
            <a:ext cx="6468917" cy="2288324"/>
          </a:xfrm>
          <a:prstGeom prst="rect">
            <a:avLst/>
          </a:prstGeom>
          <a:solidFill>
            <a:schemeClr val="bg1"/>
          </a:solidFill>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rtl="0" eaLnBrk="1" latinLnBrk="0" hangingPunct="1"/>
            <a:r>
              <a:rPr kumimoji="1" lang="ja-JP" altLang="en-US" sz="1200" b="1" u="sng" dirty="0">
                <a:latin typeface="ＭＳ ゴシック" panose="020B0609070205080204" pitchFamily="49" charset="-128"/>
                <a:ea typeface="ＭＳ ゴシック" panose="020B0609070205080204" pitchFamily="49" charset="-128"/>
              </a:rPr>
              <a:t>施設管理者が行う事項</a:t>
            </a:r>
            <a:endParaRPr kumimoji="1" lang="en-US" altLang="ja-JP" sz="1200" dirty="0">
              <a:effectLst/>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１　従業員はマスク着用や体調管理を徹底いたします。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２　受付窓口では，飛散防止シールド越しに応対し，また現金の受渡しではキャッシュト</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レー越しとさせていただきます。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３　施設出</a:t>
            </a:r>
            <a:r>
              <a:rPr kumimoji="1" lang="ja-JP" altLang="ja-JP" sz="1200" dirty="0">
                <a:latin typeface="ＭＳ 明朝" panose="02020609040205080304" pitchFamily="17" charset="-128"/>
                <a:ea typeface="ＭＳ 明朝" panose="02020609040205080304" pitchFamily="17" charset="-128"/>
              </a:rPr>
              <a:t>入口</a:t>
            </a:r>
            <a:r>
              <a:rPr kumimoji="1" lang="ja-JP" altLang="en-US" sz="1200" dirty="0">
                <a:latin typeface="ＭＳ 明朝" panose="02020609040205080304" pitchFamily="17" charset="-128"/>
                <a:ea typeface="ＭＳ 明朝" panose="02020609040205080304" pitchFamily="17" charset="-128"/>
              </a:rPr>
              <a:t>及び</a:t>
            </a:r>
            <a:r>
              <a:rPr kumimoji="1" lang="ja-JP" altLang="ja-JP" sz="1200" dirty="0">
                <a:latin typeface="ＭＳ 明朝" panose="02020609040205080304" pitchFamily="17" charset="-128"/>
                <a:ea typeface="ＭＳ 明朝" panose="02020609040205080304" pitchFamily="17" charset="-128"/>
              </a:rPr>
              <a:t>手洗い場に</a:t>
            </a:r>
            <a:r>
              <a:rPr kumimoji="1" lang="ja-JP" altLang="en-US" sz="1200" dirty="0">
                <a:latin typeface="ＭＳ 明朝" panose="02020609040205080304" pitchFamily="17" charset="-128"/>
                <a:ea typeface="ＭＳ 明朝" panose="02020609040205080304" pitchFamily="17" charset="-128"/>
              </a:rPr>
              <a:t>消毒液か</a:t>
            </a:r>
            <a:r>
              <a:rPr kumimoji="1" lang="ja-JP" altLang="ja-JP" sz="1200" dirty="0">
                <a:latin typeface="ＭＳ 明朝" panose="02020609040205080304" pitchFamily="17" charset="-128"/>
                <a:ea typeface="ＭＳ 明朝" panose="02020609040205080304" pitchFamily="17" charset="-128"/>
              </a:rPr>
              <a:t>薬用石鹸を設置</a:t>
            </a:r>
            <a:r>
              <a:rPr kumimoji="1" lang="ja-JP" altLang="en-US" sz="1200" dirty="0">
                <a:latin typeface="ＭＳ 明朝" panose="02020609040205080304" pitchFamily="17" charset="-128"/>
                <a:ea typeface="ＭＳ 明朝" panose="02020609040205080304" pitchFamily="17" charset="-128"/>
              </a:rPr>
              <a:t>します</a:t>
            </a:r>
            <a:r>
              <a:rPr kumimoji="1" lang="ja-JP" altLang="ja-JP" sz="1200" dirty="0">
                <a:latin typeface="ＭＳ 明朝" panose="02020609040205080304" pitchFamily="17" charset="-128"/>
                <a:ea typeface="ＭＳ 明朝" panose="02020609040205080304" pitchFamily="17" charset="-128"/>
              </a:rPr>
              <a:t>。 </a:t>
            </a:r>
            <a:r>
              <a:rPr kumimoji="1" lang="ja-JP" altLang="en-US" sz="1200" dirty="0">
                <a:latin typeface="ＭＳ 明朝" panose="02020609040205080304" pitchFamily="17" charset="-128"/>
                <a:ea typeface="ＭＳ 明朝" panose="02020609040205080304" pitchFamily="17" charset="-128"/>
              </a:rPr>
              <a:t>　　　　　　　　　　　　　　　　　　　　　　　　　　　　　　　　　　　　　　　</a:t>
            </a:r>
          </a:p>
          <a:p>
            <a:r>
              <a:rPr kumimoji="1" lang="ja-JP" altLang="en-US" sz="1200" dirty="0">
                <a:latin typeface="ＭＳ 明朝" panose="02020609040205080304" pitchFamily="17" charset="-128"/>
                <a:ea typeface="ＭＳ 明朝" panose="02020609040205080304" pitchFamily="17" charset="-128"/>
              </a:rPr>
              <a:t>４　共用部分は，定期的にアルコール等による消毒を行います。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５　日常の巡回を強化します。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６　窓（カーテン・ブラインド），ドアは換気のため必要な開放を行います。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プレー等に支障があっても，換気優先とさせていただきます。</a:t>
            </a:r>
          </a:p>
          <a:p>
            <a:r>
              <a:rPr kumimoji="1" lang="ja-JP" altLang="en-US" sz="1200" dirty="0">
                <a:latin typeface="ＭＳ 明朝" panose="02020609040205080304" pitchFamily="17" charset="-128"/>
                <a:ea typeface="ＭＳ 明朝" panose="02020609040205080304" pitchFamily="17" charset="-128"/>
              </a:rPr>
              <a:t>７　感染者が施設より発生した際，感染の恐れがあるお客様への緊急連絡を行います。</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８　提出を頂いた利用者名簿は，新型コロナウイルス感染拡大防止を目的として使用し，適</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切に管理し，</a:t>
            </a:r>
            <a:r>
              <a:rPr kumimoji="1" lang="en-US" altLang="ja-JP" sz="1200" dirty="0">
                <a:latin typeface="ＭＳ 明朝" panose="02020609040205080304" pitchFamily="17" charset="-128"/>
                <a:ea typeface="ＭＳ 明朝" panose="02020609040205080304" pitchFamily="17" charset="-128"/>
              </a:rPr>
              <a:t>3</a:t>
            </a:r>
            <a:r>
              <a:rPr kumimoji="1" lang="ja-JP" altLang="en-US" sz="1200" dirty="0">
                <a:latin typeface="ＭＳ 明朝" panose="02020609040205080304" pitchFamily="17" charset="-128"/>
                <a:ea typeface="ＭＳ 明朝" panose="02020609040205080304" pitchFamily="17" charset="-128"/>
              </a:rPr>
              <a:t>週間を目安として廃棄します。　</a:t>
            </a:r>
            <a:r>
              <a:rPr kumimoji="1" lang="ja-JP" altLang="en-US" dirty="0">
                <a:latin typeface="ＭＳ 明朝" panose="02020609040205080304" pitchFamily="17" charset="-128"/>
                <a:ea typeface="ＭＳ 明朝" panose="02020609040205080304" pitchFamily="17" charset="-128"/>
              </a:rPr>
              <a:t>　　　　　　　　　　　　　　　　　　　　　　　　</a:t>
            </a:r>
          </a:p>
          <a:p>
            <a:pPr rtl="0" eaLnBrk="1" latinLnBrk="0" hangingPunct="1"/>
            <a:r>
              <a:rPr kumimoji="1" lang="ja-JP" altLang="ja-JP" sz="1100" dirty="0">
                <a:solidFill>
                  <a:schemeClr val="tx1"/>
                </a:solidFill>
                <a:effectLst/>
                <a:latin typeface="ＭＳ 明朝" panose="02020609040205080304" pitchFamily="17" charset="-128"/>
                <a:ea typeface="ＭＳ 明朝" panose="02020609040205080304" pitchFamily="17" charset="-128"/>
              </a:rPr>
              <a:t>　　　　　　　　　　　　　　　　　　　　　　　　　　　　　　　　　　　　　　　　　　　　　　　　　　　　　</a:t>
            </a:r>
            <a:endParaRPr lang="ja-JP" altLang="ja-JP" dirty="0">
              <a:effectLst/>
              <a:latin typeface="ＭＳ 明朝" panose="02020609040205080304" pitchFamily="17" charset="-128"/>
              <a:ea typeface="ＭＳ 明朝" panose="02020609040205080304" pitchFamily="17"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3603878694"/>
              </p:ext>
            </p:extLst>
          </p:nvPr>
        </p:nvGraphicFramePr>
        <p:xfrm>
          <a:off x="542925" y="3920132"/>
          <a:ext cx="3219450" cy="1421602"/>
        </p:xfrm>
        <a:graphic>
          <a:graphicData uri="http://schemas.openxmlformats.org/drawingml/2006/table">
            <a:tbl>
              <a:tblPr firstRow="1" bandRow="1">
                <a:tableStyleId>{616DA210-FB5B-4158-B5E0-FEB733F419BA}</a:tableStyleId>
              </a:tblPr>
              <a:tblGrid>
                <a:gridCol w="1013335">
                  <a:extLst>
                    <a:ext uri="{9D8B030D-6E8A-4147-A177-3AD203B41FA5}">
                      <a16:colId xmlns:a16="http://schemas.microsoft.com/office/drawing/2014/main" val="2259006816"/>
                    </a:ext>
                  </a:extLst>
                </a:gridCol>
                <a:gridCol w="1203335">
                  <a:extLst>
                    <a:ext uri="{9D8B030D-6E8A-4147-A177-3AD203B41FA5}">
                      <a16:colId xmlns:a16="http://schemas.microsoft.com/office/drawing/2014/main" val="1048012806"/>
                    </a:ext>
                  </a:extLst>
                </a:gridCol>
                <a:gridCol w="1002780">
                  <a:extLst>
                    <a:ext uri="{9D8B030D-6E8A-4147-A177-3AD203B41FA5}">
                      <a16:colId xmlns:a16="http://schemas.microsoft.com/office/drawing/2014/main" val="817102638"/>
                    </a:ext>
                  </a:extLst>
                </a:gridCol>
              </a:tblGrid>
              <a:tr h="239909">
                <a:tc gridSpan="2">
                  <a:txBody>
                    <a:bodyPr/>
                    <a:lstStyle/>
                    <a:p>
                      <a:pPr algn="ctr"/>
                      <a:r>
                        <a:rPr kumimoji="1" lang="ja-JP" altLang="en-US" sz="1200"/>
                        <a:t>会場</a:t>
                      </a:r>
                    </a:p>
                  </a:txBody>
                  <a:tcPr>
                    <a:solidFill>
                      <a:schemeClr val="bg2">
                        <a:lumMod val="90000"/>
                      </a:schemeClr>
                    </a:solidFill>
                  </a:tcPr>
                </a:tc>
                <a:tc hMerge="1">
                  <a:txBody>
                    <a:bodyPr/>
                    <a:lstStyle/>
                    <a:p>
                      <a:endParaRPr kumimoji="1" lang="ja-JP" altLang="en-US"/>
                    </a:p>
                  </a:txBody>
                  <a:tcPr/>
                </a:tc>
                <a:tc>
                  <a:txBody>
                    <a:bodyPr/>
                    <a:lstStyle/>
                    <a:p>
                      <a:pPr algn="ctr"/>
                      <a:r>
                        <a:rPr kumimoji="1" lang="ja-JP" altLang="en-US" sz="1200"/>
                        <a:t>定員数</a:t>
                      </a:r>
                      <a:endParaRPr kumimoji="1" lang="en-US" altLang="ja-JP" sz="1200"/>
                    </a:p>
                  </a:txBody>
                  <a:tcPr>
                    <a:solidFill>
                      <a:schemeClr val="bg2">
                        <a:lumMod val="90000"/>
                      </a:schemeClr>
                    </a:solidFill>
                  </a:tcPr>
                </a:tc>
                <a:extLst>
                  <a:ext uri="{0D108BD9-81ED-4DB2-BD59-A6C34878D82A}">
                    <a16:rowId xmlns:a16="http://schemas.microsoft.com/office/drawing/2014/main" val="2748726279"/>
                  </a:ext>
                </a:extLst>
              </a:tr>
              <a:tr h="239909">
                <a:tc rowSpan="3">
                  <a:txBody>
                    <a:bodyPr/>
                    <a:lstStyle/>
                    <a:p>
                      <a:pPr algn="ctr"/>
                      <a:r>
                        <a:rPr kumimoji="1" lang="ja-JP" altLang="en-US" sz="1200"/>
                        <a:t>アリーナ</a:t>
                      </a:r>
                    </a:p>
                  </a:txBody>
                  <a:tcPr anchor="ctr">
                    <a:noFill/>
                  </a:tcPr>
                </a:tc>
                <a:tc>
                  <a:txBody>
                    <a:bodyPr/>
                    <a:lstStyle/>
                    <a:p>
                      <a:pPr algn="ctr"/>
                      <a:r>
                        <a:rPr kumimoji="1" lang="ja-JP" altLang="en-US" sz="1200"/>
                        <a:t>全面利用</a:t>
                      </a:r>
                      <a:endParaRPr kumimoji="1" lang="en-US" altLang="ja-JP" sz="1200"/>
                    </a:p>
                  </a:txBody>
                  <a:tcPr anchor="ctr">
                    <a:noFill/>
                  </a:tcPr>
                </a:tc>
                <a:tc>
                  <a:txBody>
                    <a:bodyPr/>
                    <a:lstStyle/>
                    <a:p>
                      <a:pPr algn="ctr"/>
                      <a:r>
                        <a:rPr kumimoji="1" lang="en-US" altLang="ja-JP" sz="1200"/>
                        <a:t>180</a:t>
                      </a:r>
                      <a:r>
                        <a:rPr kumimoji="1" lang="ja-JP" altLang="en-US" sz="1200"/>
                        <a:t>名</a:t>
                      </a:r>
                    </a:p>
                  </a:txBody>
                  <a:tcPr anchor="ctr">
                    <a:noFill/>
                  </a:tcPr>
                </a:tc>
                <a:extLst>
                  <a:ext uri="{0D108BD9-81ED-4DB2-BD59-A6C34878D82A}">
                    <a16:rowId xmlns:a16="http://schemas.microsoft.com/office/drawing/2014/main" val="648902038"/>
                  </a:ext>
                </a:extLst>
              </a:tr>
              <a:tr h="239909">
                <a:tc vMerge="1">
                  <a:txBody>
                    <a:bodyPr/>
                    <a:lstStyle/>
                    <a:p>
                      <a:endParaRPr kumimoji="1" lang="ja-JP" altLang="en-US"/>
                    </a:p>
                  </a:txBody>
                  <a:tcPr/>
                </a:tc>
                <a:tc>
                  <a:txBody>
                    <a:bodyPr/>
                    <a:lstStyle/>
                    <a:p>
                      <a:pPr algn="ctr"/>
                      <a:r>
                        <a:rPr kumimoji="1" lang="ja-JP" altLang="en-US" sz="1200"/>
                        <a:t>半面利用</a:t>
                      </a:r>
                    </a:p>
                  </a:txBody>
                  <a:tcPr anchor="ctr"/>
                </a:tc>
                <a:tc>
                  <a:txBody>
                    <a:bodyPr/>
                    <a:lstStyle/>
                    <a:p>
                      <a:pPr algn="ctr"/>
                      <a:r>
                        <a:rPr kumimoji="1" lang="en-US" altLang="ja-JP" sz="1200"/>
                        <a:t>90</a:t>
                      </a:r>
                      <a:r>
                        <a:rPr kumimoji="1" lang="ja-JP" altLang="en-US" sz="1200"/>
                        <a:t>名</a:t>
                      </a:r>
                      <a:endParaRPr kumimoji="1" lang="en-US" altLang="ja-JP" sz="1200"/>
                    </a:p>
                  </a:txBody>
                  <a:tcPr anchor="ctr"/>
                </a:tc>
                <a:extLst>
                  <a:ext uri="{0D108BD9-81ED-4DB2-BD59-A6C34878D82A}">
                    <a16:rowId xmlns:a16="http://schemas.microsoft.com/office/drawing/2014/main" val="4120200089"/>
                  </a:ext>
                </a:extLst>
              </a:tr>
              <a:tr h="239909">
                <a:tc vMerge="1">
                  <a:txBody>
                    <a:bodyPr/>
                    <a:lstStyle/>
                    <a:p>
                      <a:endParaRPr kumimoji="1" lang="ja-JP" altLang="en-US"/>
                    </a:p>
                  </a:txBody>
                  <a:tcPr/>
                </a:tc>
                <a:tc>
                  <a:txBody>
                    <a:bodyPr/>
                    <a:lstStyle/>
                    <a:p>
                      <a:pPr algn="ctr"/>
                      <a:r>
                        <a:rPr kumimoji="1" lang="en-US" altLang="ja-JP" sz="1200"/>
                        <a:t>1/4</a:t>
                      </a:r>
                      <a:r>
                        <a:rPr kumimoji="1" lang="ja-JP" altLang="en-US" sz="1200"/>
                        <a:t>面利用</a:t>
                      </a:r>
                    </a:p>
                  </a:txBody>
                  <a:tcPr anchor="ctr">
                    <a:noFill/>
                  </a:tcPr>
                </a:tc>
                <a:tc>
                  <a:txBody>
                    <a:bodyPr/>
                    <a:lstStyle/>
                    <a:p>
                      <a:pPr algn="ctr"/>
                      <a:r>
                        <a:rPr kumimoji="1" lang="en-US" altLang="ja-JP" sz="1200"/>
                        <a:t>45</a:t>
                      </a:r>
                      <a:r>
                        <a:rPr kumimoji="1" lang="ja-JP" altLang="en-US" sz="1200"/>
                        <a:t>名</a:t>
                      </a:r>
                    </a:p>
                  </a:txBody>
                  <a:tcPr anchor="ctr">
                    <a:noFill/>
                  </a:tcPr>
                </a:tc>
                <a:extLst>
                  <a:ext uri="{0D108BD9-81ED-4DB2-BD59-A6C34878D82A}">
                    <a16:rowId xmlns:a16="http://schemas.microsoft.com/office/drawing/2014/main" val="3645133877"/>
                  </a:ext>
                </a:extLst>
              </a:tr>
              <a:tr h="324322">
                <a:tc gridSpan="2">
                  <a:txBody>
                    <a:bodyPr/>
                    <a:lstStyle/>
                    <a:p>
                      <a:pPr algn="ctr"/>
                      <a:r>
                        <a:rPr kumimoji="1" lang="ja-JP" altLang="en-US" sz="1200"/>
                        <a:t>大会議室・柔道場・剣道場</a:t>
                      </a:r>
                    </a:p>
                  </a:txBody>
                  <a:tcPr/>
                </a:tc>
                <a:tc hMerge="1">
                  <a:txBody>
                    <a:bodyPr/>
                    <a:lstStyle/>
                    <a:p>
                      <a:endParaRPr kumimoji="1" lang="ja-JP" altLang="en-US"/>
                    </a:p>
                  </a:txBody>
                  <a:tcPr/>
                </a:tc>
                <a:tc>
                  <a:txBody>
                    <a:bodyPr/>
                    <a:lstStyle/>
                    <a:p>
                      <a:pPr algn="ctr"/>
                      <a:r>
                        <a:rPr kumimoji="1" lang="en-US" altLang="ja-JP" sz="1200"/>
                        <a:t>30</a:t>
                      </a:r>
                      <a:r>
                        <a:rPr kumimoji="1" lang="ja-JP" altLang="en-US" sz="1200"/>
                        <a:t>名</a:t>
                      </a:r>
                    </a:p>
                  </a:txBody>
                  <a:tcPr anchor="ctr"/>
                </a:tc>
                <a:extLst>
                  <a:ext uri="{0D108BD9-81ED-4DB2-BD59-A6C34878D82A}">
                    <a16:rowId xmlns:a16="http://schemas.microsoft.com/office/drawing/2014/main" val="966394522"/>
                  </a:ext>
                </a:extLst>
              </a:tr>
            </a:tbl>
          </a:graphicData>
        </a:graphic>
      </p:graphicFrame>
      <p:sp>
        <p:nvSpPr>
          <p:cNvPr id="37" name="テキスト ボックス 36"/>
          <p:cNvSpPr txBox="1"/>
          <p:nvPr/>
        </p:nvSpPr>
        <p:spPr>
          <a:xfrm>
            <a:off x="3762375" y="3891074"/>
            <a:ext cx="2696442" cy="1569660"/>
          </a:xfrm>
          <a:prstGeom prst="rect">
            <a:avLst/>
          </a:prstGeom>
          <a:noFill/>
        </p:spPr>
        <p:txBody>
          <a:bodyPr wrap="square" rtlCol="0">
            <a:spAutoFit/>
          </a:bodyPr>
          <a:lstStyle/>
          <a:p>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競技中の目安</a:t>
            </a:r>
            <a:r>
              <a:rPr kumimoji="1" lang="en-US" altLang="ja-JP" sz="1200" dirty="0">
                <a:latin typeface="ＭＳ 明朝" panose="02020609040205080304" pitchFamily="17" charset="-128"/>
                <a:ea typeface="ＭＳ 明朝" panose="02020609040205080304" pitchFamily="17" charset="-128"/>
              </a:rPr>
              <a:t>】</a:t>
            </a: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(1)</a:t>
            </a:r>
            <a:r>
              <a:rPr kumimoji="1" lang="ja-JP" altLang="en-US" sz="1200" dirty="0">
                <a:latin typeface="ＭＳ 明朝" panose="02020609040205080304" pitchFamily="17" charset="-128"/>
                <a:ea typeface="ＭＳ 明朝" panose="02020609040205080304" pitchFamily="17" charset="-128"/>
              </a:rPr>
              <a:t> 卓球</a:t>
            </a:r>
            <a:r>
              <a:rPr kumimoji="1" lang="ja-JP" altLang="ja-JP" sz="1200" dirty="0">
                <a:latin typeface="ＭＳ 明朝" panose="02020609040205080304" pitchFamily="17" charset="-128"/>
                <a:ea typeface="ＭＳ 明朝" panose="02020609040205080304" pitchFamily="17" charset="-128"/>
              </a:rPr>
              <a:t>　</a:t>
            </a:r>
            <a:r>
              <a:rPr kumimoji="1" lang="ja-JP" altLang="en-US" sz="1200" dirty="0">
                <a:latin typeface="ＭＳ 明朝" panose="02020609040205080304" pitchFamily="17" charset="-128"/>
                <a:ea typeface="ＭＳ 明朝" panose="02020609040205080304" pitchFamily="17" charset="-128"/>
              </a:rPr>
              <a:t>１台４名程度</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(2)</a:t>
            </a:r>
            <a:r>
              <a:rPr kumimoji="1" lang="ja-JP" altLang="en-US" sz="1200" dirty="0">
                <a:latin typeface="ＭＳ 明朝" panose="02020609040205080304" pitchFamily="17" charset="-128"/>
                <a:ea typeface="ＭＳ 明朝" panose="02020609040205080304" pitchFamily="17" charset="-128"/>
              </a:rPr>
              <a:t> バトミントン　１張４名程度</a:t>
            </a:r>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競技エリア内に明らかな密集及</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び密接が見受けられた場合は，</a:t>
            </a:r>
            <a:endParaRPr kumimoji="1" lang="en-US" altLang="ja-JP" sz="1200" dirty="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利用をお断りいたします。</a:t>
            </a:r>
            <a:endParaRPr kumimoji="1" lang="en-US" altLang="ja-JP" sz="1200" dirty="0">
              <a:latin typeface="ＭＳ 明朝" panose="02020609040205080304" pitchFamily="17" charset="-128"/>
              <a:ea typeface="ＭＳ 明朝" panose="02020609040205080304" pitchFamily="17" charset="-128"/>
            </a:endParaRPr>
          </a:p>
          <a:p>
            <a:endParaRPr kumimoji="1" lang="en-US" altLang="ja-JP" sz="1200" dirty="0">
              <a:latin typeface="ＭＳ 明朝" panose="02020609040205080304" pitchFamily="17" charset="-128"/>
              <a:ea typeface="ＭＳ 明朝" panose="02020609040205080304" pitchFamily="17"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650859029"/>
              </p:ext>
            </p:extLst>
          </p:nvPr>
        </p:nvGraphicFramePr>
        <p:xfrm>
          <a:off x="644800" y="5801798"/>
          <a:ext cx="5557164" cy="822960"/>
        </p:xfrm>
        <a:graphic>
          <a:graphicData uri="http://schemas.openxmlformats.org/drawingml/2006/table">
            <a:tbl>
              <a:tblPr firstRow="1" bandRow="1">
                <a:tableStyleId>{616DA210-FB5B-4158-B5E0-FEB733F419BA}</a:tableStyleId>
              </a:tblPr>
              <a:tblGrid>
                <a:gridCol w="688700">
                  <a:extLst>
                    <a:ext uri="{9D8B030D-6E8A-4147-A177-3AD203B41FA5}">
                      <a16:colId xmlns:a16="http://schemas.microsoft.com/office/drawing/2014/main" val="3101572030"/>
                    </a:ext>
                  </a:extLst>
                </a:gridCol>
                <a:gridCol w="4868464">
                  <a:extLst>
                    <a:ext uri="{9D8B030D-6E8A-4147-A177-3AD203B41FA5}">
                      <a16:colId xmlns:a16="http://schemas.microsoft.com/office/drawing/2014/main" val="4262404302"/>
                    </a:ext>
                  </a:extLst>
                </a:gridCol>
              </a:tblGrid>
              <a:tr h="0">
                <a:tc>
                  <a:txBody>
                    <a:bodyPr/>
                    <a:lstStyle/>
                    <a:p>
                      <a:r>
                        <a:rPr kumimoji="1" lang="ja-JP" altLang="en-US" sz="1200" b="0"/>
                        <a:t>施設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b="0"/>
                        <a:t>幼児体育室，トレーニングルーム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9321505"/>
                  </a:ext>
                </a:extLst>
              </a:tr>
              <a:tr h="145684">
                <a:tc>
                  <a:txBody>
                    <a:bodyPr/>
                    <a:lstStyle/>
                    <a:p>
                      <a:r>
                        <a:rPr kumimoji="1" lang="ja-JP" altLang="en-US" sz="1200" strike="noStrike" baseline="0">
                          <a:solidFill>
                            <a:schemeClr val="tx1"/>
                          </a:solidFill>
                        </a:rPr>
                        <a:t>設備等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strike="noStrike" baseline="0">
                          <a:solidFill>
                            <a:schemeClr val="tx1"/>
                          </a:solidFill>
                        </a:rPr>
                        <a:t>更衣室，シャワー室，会議室，放送室，役員室等諸室，観客席</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9336877"/>
                  </a:ext>
                </a:extLst>
              </a:tr>
              <a:tr h="0">
                <a:tc>
                  <a:txBody>
                    <a:bodyPr/>
                    <a:lstStyle/>
                    <a:p>
                      <a:r>
                        <a:rPr kumimoji="1" lang="ja-JP" altLang="en-US" sz="1200" strike="noStrike" baseline="0">
                          <a:solidFill>
                            <a:schemeClr val="tx1"/>
                          </a:solidFill>
                        </a:rPr>
                        <a:t>備品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strike="noStrike" baseline="0" dirty="0">
                          <a:solidFill>
                            <a:schemeClr val="tx1"/>
                          </a:solidFill>
                        </a:rPr>
                        <a:t>貸出用事務備品（パイプ椅子，ゼミ机等）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175360"/>
                  </a:ext>
                </a:extLst>
              </a:tr>
            </a:tbl>
          </a:graphicData>
        </a:graphic>
      </p:graphicFrame>
    </p:spTree>
    <p:extLst>
      <p:ext uri="{BB962C8B-B14F-4D97-AF65-F5344CB8AC3E}">
        <p14:creationId xmlns:p14="http://schemas.microsoft.com/office/powerpoint/2010/main" val="32431698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1105</TotalTime>
  <Words>197</Words>
  <Application>Microsoft Office PowerPoint</Application>
  <PresentationFormat>A4 210 x 297 mm</PresentationFormat>
  <Paragraphs>89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ゴシック</vt:lpstr>
      <vt:lpstr>ＭＳ 明朝</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スポーツ課４</dc:creator>
  <cp:lastModifiedBy>スポーツ課１１</cp:lastModifiedBy>
  <cp:revision>107</cp:revision>
  <cp:lastPrinted>2020-06-11T06:28:13Z</cp:lastPrinted>
  <dcterms:created xsi:type="dcterms:W3CDTF">2020-05-25T01:12:08Z</dcterms:created>
  <dcterms:modified xsi:type="dcterms:W3CDTF">2020-06-12T05:09:23Z</dcterms:modified>
</cp:coreProperties>
</file>